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0" r:id="rId1"/>
  </p:sldMasterIdLst>
  <p:notesMasterIdLst>
    <p:notesMasterId r:id="rId25"/>
  </p:notesMasterIdLst>
  <p:sldIdLst>
    <p:sldId id="256" r:id="rId2"/>
    <p:sldId id="257" r:id="rId3"/>
    <p:sldId id="259" r:id="rId4"/>
    <p:sldId id="270" r:id="rId5"/>
    <p:sldId id="271" r:id="rId6"/>
    <p:sldId id="274" r:id="rId7"/>
    <p:sldId id="275" r:id="rId8"/>
    <p:sldId id="272" r:id="rId9"/>
    <p:sldId id="273" r:id="rId10"/>
    <p:sldId id="261" r:id="rId11"/>
    <p:sldId id="260" r:id="rId12"/>
    <p:sldId id="263" r:id="rId13"/>
    <p:sldId id="278" r:id="rId14"/>
    <p:sldId id="264" r:id="rId15"/>
    <p:sldId id="279" r:id="rId16"/>
    <p:sldId id="276" r:id="rId17"/>
    <p:sldId id="265" r:id="rId18"/>
    <p:sldId id="280" r:id="rId19"/>
    <p:sldId id="266" r:id="rId20"/>
    <p:sldId id="269" r:id="rId21"/>
    <p:sldId id="277" r:id="rId22"/>
    <p:sldId id="262" r:id="rId23"/>
    <p:sldId id="26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is Angel castellanos" initials="LAc" lastIdx="1" clrIdx="0">
    <p:extLst>
      <p:ext uri="{19B8F6BF-5375-455C-9EA6-DF929625EA0E}">
        <p15:presenceInfo xmlns:p15="http://schemas.microsoft.com/office/powerpoint/2012/main" userId="fc5abdc9a1d164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D85A37-54F9-4BEC-A526-394831BA103E}" v="24" dt="2021-03-08T20:02:49.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49" autoAdjust="0"/>
  </p:normalViewPr>
  <p:slideViewPr>
    <p:cSldViewPr snapToGrid="0">
      <p:cViewPr varScale="1">
        <p:scale>
          <a:sx n="68" d="100"/>
          <a:sy n="68" d="100"/>
        </p:scale>
        <p:origin x="816"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ngel castellanos" userId="fc5abdc9a1d1648c" providerId="LiveId" clId="{21D85A37-54F9-4BEC-A526-394831BA103E}"/>
    <pc:docChg chg="undo custSel modSld">
      <pc:chgData name="Luis Angel castellanos" userId="fc5abdc9a1d1648c" providerId="LiveId" clId="{21D85A37-54F9-4BEC-A526-394831BA103E}" dt="2021-03-16T22:34:41.985" v="347" actId="20577"/>
      <pc:docMkLst>
        <pc:docMk/>
      </pc:docMkLst>
      <pc:sldChg chg="modSp mod setBg">
        <pc:chgData name="Luis Angel castellanos" userId="fc5abdc9a1d1648c" providerId="LiveId" clId="{21D85A37-54F9-4BEC-A526-394831BA103E}" dt="2021-03-08T20:02:49.468" v="246"/>
        <pc:sldMkLst>
          <pc:docMk/>
          <pc:sldMk cId="917182805" sldId="256"/>
        </pc:sldMkLst>
        <pc:picChg chg="mod ord">
          <ac:chgData name="Luis Angel castellanos" userId="fc5abdc9a1d1648c" providerId="LiveId" clId="{21D85A37-54F9-4BEC-A526-394831BA103E}" dt="2021-03-08T20:02:49.468" v="246"/>
          <ac:picMkLst>
            <pc:docMk/>
            <pc:sldMk cId="917182805" sldId="256"/>
            <ac:picMk id="5" creationId="{744DEC11-BE6B-48E2-870D-EE3F6A0C760E}"/>
          </ac:picMkLst>
        </pc:picChg>
      </pc:sldChg>
      <pc:sldChg chg="modSp mod">
        <pc:chgData name="Luis Angel castellanos" userId="fc5abdc9a1d1648c" providerId="LiveId" clId="{21D85A37-54F9-4BEC-A526-394831BA103E}" dt="2021-03-08T20:05:06.435" v="305" actId="1076"/>
        <pc:sldMkLst>
          <pc:docMk/>
          <pc:sldMk cId="1863148044" sldId="259"/>
        </pc:sldMkLst>
        <pc:spChg chg="mod">
          <ac:chgData name="Luis Angel castellanos" userId="fc5abdc9a1d1648c" providerId="LiveId" clId="{21D85A37-54F9-4BEC-A526-394831BA103E}" dt="2021-03-08T20:04:58.451" v="304" actId="1076"/>
          <ac:spMkLst>
            <pc:docMk/>
            <pc:sldMk cId="1863148044" sldId="259"/>
            <ac:spMk id="6" creationId="{BBD0C223-2185-4E43-A1EC-768069FCF0C6}"/>
          </ac:spMkLst>
        </pc:spChg>
        <pc:spChg chg="mod">
          <ac:chgData name="Luis Angel castellanos" userId="fc5abdc9a1d1648c" providerId="LiveId" clId="{21D85A37-54F9-4BEC-A526-394831BA103E}" dt="2021-03-08T20:05:06.435" v="305" actId="1076"/>
          <ac:spMkLst>
            <pc:docMk/>
            <pc:sldMk cId="1863148044" sldId="259"/>
            <ac:spMk id="8" creationId="{14D595BB-00E7-415F-9370-37B5D39CD605}"/>
          </ac:spMkLst>
        </pc:spChg>
        <pc:spChg chg="mod">
          <ac:chgData name="Luis Angel castellanos" userId="fc5abdc9a1d1648c" providerId="LiveId" clId="{21D85A37-54F9-4BEC-A526-394831BA103E}" dt="2021-03-08T20:04:53.147" v="303" actId="1076"/>
          <ac:spMkLst>
            <pc:docMk/>
            <pc:sldMk cId="1863148044" sldId="259"/>
            <ac:spMk id="9" creationId="{1761AC09-268F-4826-911D-32BE8296555A}"/>
          </ac:spMkLst>
        </pc:spChg>
        <pc:picChg chg="mod">
          <ac:chgData name="Luis Angel castellanos" userId="fc5abdc9a1d1648c" providerId="LiveId" clId="{21D85A37-54F9-4BEC-A526-394831BA103E}" dt="2021-03-08T20:04:44.116" v="301" actId="1076"/>
          <ac:picMkLst>
            <pc:docMk/>
            <pc:sldMk cId="1863148044" sldId="259"/>
            <ac:picMk id="3" creationId="{D9E20818-9A43-4F81-9DEA-9D90217A5EB2}"/>
          </ac:picMkLst>
        </pc:picChg>
      </pc:sldChg>
      <pc:sldChg chg="modSp mod">
        <pc:chgData name="Luis Angel castellanos" userId="fc5abdc9a1d1648c" providerId="LiveId" clId="{21D85A37-54F9-4BEC-A526-394831BA103E}" dt="2021-03-08T20:05:57.743" v="307" actId="20577"/>
        <pc:sldMkLst>
          <pc:docMk/>
          <pc:sldMk cId="418816745" sldId="268"/>
        </pc:sldMkLst>
        <pc:spChg chg="mod">
          <ac:chgData name="Luis Angel castellanos" userId="fc5abdc9a1d1648c" providerId="LiveId" clId="{21D85A37-54F9-4BEC-A526-394831BA103E}" dt="2021-03-08T20:05:57.743" v="307" actId="20577"/>
          <ac:spMkLst>
            <pc:docMk/>
            <pc:sldMk cId="418816745" sldId="268"/>
            <ac:spMk id="2" creationId="{90A7B979-773A-457E-ACE4-42C39E6D8D61}"/>
          </ac:spMkLst>
        </pc:spChg>
      </pc:sldChg>
      <pc:sldChg chg="modSp mod">
        <pc:chgData name="Luis Angel castellanos" userId="fc5abdc9a1d1648c" providerId="LiveId" clId="{21D85A37-54F9-4BEC-A526-394831BA103E}" dt="2021-03-16T22:33:28.403" v="310" actId="1076"/>
        <pc:sldMkLst>
          <pc:docMk/>
          <pc:sldMk cId="1759367949" sldId="269"/>
        </pc:sldMkLst>
        <pc:spChg chg="mod">
          <ac:chgData name="Luis Angel castellanos" userId="fc5abdc9a1d1648c" providerId="LiveId" clId="{21D85A37-54F9-4BEC-A526-394831BA103E}" dt="2021-03-16T22:32:54.886" v="309" actId="20577"/>
          <ac:spMkLst>
            <pc:docMk/>
            <pc:sldMk cId="1759367949" sldId="269"/>
            <ac:spMk id="3" creationId="{89514333-4360-456A-8598-A0EB38905D51}"/>
          </ac:spMkLst>
        </pc:spChg>
        <pc:picChg chg="mod">
          <ac:chgData name="Luis Angel castellanos" userId="fc5abdc9a1d1648c" providerId="LiveId" clId="{21D85A37-54F9-4BEC-A526-394831BA103E}" dt="2021-03-16T22:33:28.403" v="310" actId="1076"/>
          <ac:picMkLst>
            <pc:docMk/>
            <pc:sldMk cId="1759367949" sldId="269"/>
            <ac:picMk id="9" creationId="{28507D31-1D56-4C96-B41D-253B424966E3}"/>
          </ac:picMkLst>
        </pc:picChg>
      </pc:sldChg>
      <pc:sldChg chg="modSp mod">
        <pc:chgData name="Luis Angel castellanos" userId="fc5abdc9a1d1648c" providerId="LiveId" clId="{21D85A37-54F9-4BEC-A526-394831BA103E}" dt="2021-03-16T22:34:41.985" v="347" actId="20577"/>
        <pc:sldMkLst>
          <pc:docMk/>
          <pc:sldMk cId="1381655855" sldId="276"/>
        </pc:sldMkLst>
        <pc:spChg chg="mod">
          <ac:chgData name="Luis Angel castellanos" userId="fc5abdc9a1d1648c" providerId="LiveId" clId="{21D85A37-54F9-4BEC-A526-394831BA103E}" dt="2021-03-16T22:34:41.985" v="347" actId="20577"/>
          <ac:spMkLst>
            <pc:docMk/>
            <pc:sldMk cId="1381655855" sldId="276"/>
            <ac:spMk id="2" creationId="{0041CE78-2A67-4AF2-A6AF-7E179D3984A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D280C-9147-478F-BB92-BFCC35DA1012}" type="datetimeFigureOut">
              <a:rPr lang="es-MX" smtClean="0"/>
              <a:t>12/03/2021</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1A4AB5-A2F0-4E9C-8B7F-6CCF1D185EE0}" type="slidenum">
              <a:rPr lang="es-MX" smtClean="0"/>
              <a:t>‹Nº›</a:t>
            </a:fld>
            <a:endParaRPr lang="es-MX"/>
          </a:p>
        </p:txBody>
      </p:sp>
    </p:spTree>
    <p:extLst>
      <p:ext uri="{BB962C8B-B14F-4D97-AF65-F5344CB8AC3E}">
        <p14:creationId xmlns:p14="http://schemas.microsoft.com/office/powerpoint/2010/main" val="940661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sistemas operativos funcionan a través de herramientas ,imágenes y botones. Para comunicarnos con el ordenador, es el intermediario entre el software y el hardware para que este funcione de manera correcta, maneja entrada y salida de información entre los dispositivos de hardware.</a:t>
            </a:r>
          </a:p>
        </p:txBody>
      </p:sp>
      <p:sp>
        <p:nvSpPr>
          <p:cNvPr id="4" name="Marcador de número de diapositiva 3"/>
          <p:cNvSpPr>
            <a:spLocks noGrp="1"/>
          </p:cNvSpPr>
          <p:nvPr>
            <p:ph type="sldNum" sz="quarter" idx="5"/>
          </p:nvPr>
        </p:nvSpPr>
        <p:spPr/>
        <p:txBody>
          <a:bodyPr/>
          <a:lstStyle/>
          <a:p>
            <a:fld id="{231A4AB5-A2F0-4E9C-8B7F-6CCF1D185EE0}" type="slidenum">
              <a:rPr lang="es-MX" smtClean="0"/>
              <a:t>2</a:t>
            </a:fld>
            <a:endParaRPr lang="es-MX"/>
          </a:p>
        </p:txBody>
      </p:sp>
    </p:spTree>
    <p:extLst>
      <p:ext uri="{BB962C8B-B14F-4D97-AF65-F5344CB8AC3E}">
        <p14:creationId xmlns:p14="http://schemas.microsoft.com/office/powerpoint/2010/main" val="3532594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Marque con una estrellas las distribuciones que a mi parecer son las más importantes o que tienen mayor utilidad.</a:t>
            </a:r>
          </a:p>
        </p:txBody>
      </p:sp>
      <p:sp>
        <p:nvSpPr>
          <p:cNvPr id="4" name="Marcador de número de diapositiva 3"/>
          <p:cNvSpPr>
            <a:spLocks noGrp="1"/>
          </p:cNvSpPr>
          <p:nvPr>
            <p:ph type="sldNum" sz="quarter" idx="5"/>
          </p:nvPr>
        </p:nvSpPr>
        <p:spPr/>
        <p:txBody>
          <a:bodyPr/>
          <a:lstStyle/>
          <a:p>
            <a:fld id="{231A4AB5-A2F0-4E9C-8B7F-6CCF1D185EE0}" type="slidenum">
              <a:rPr lang="es-MX" smtClean="0"/>
              <a:t>20</a:t>
            </a:fld>
            <a:endParaRPr lang="es-MX"/>
          </a:p>
        </p:txBody>
      </p:sp>
    </p:spTree>
    <p:extLst>
      <p:ext uri="{BB962C8B-B14F-4D97-AF65-F5344CB8AC3E}">
        <p14:creationId xmlns:p14="http://schemas.microsoft.com/office/powerpoint/2010/main" val="703308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231A4AB5-A2F0-4E9C-8B7F-6CCF1D185EE0}" type="slidenum">
              <a:rPr lang="es-MX" smtClean="0"/>
              <a:t>23</a:t>
            </a:fld>
            <a:endParaRPr lang="es-MX"/>
          </a:p>
        </p:txBody>
      </p:sp>
    </p:spTree>
    <p:extLst>
      <p:ext uri="{BB962C8B-B14F-4D97-AF65-F5344CB8AC3E}">
        <p14:creationId xmlns:p14="http://schemas.microsoft.com/office/powerpoint/2010/main" val="1077073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a:t>
            </a:r>
            <a:r>
              <a:rPr lang="es-MX" dirty="0" err="1"/>
              <a:t>kernel</a:t>
            </a:r>
            <a:r>
              <a:rPr lang="es-MX" dirty="0"/>
              <a:t> traduce lo que quieres que haga el sistema operativo al hardware por medio de </a:t>
            </a:r>
            <a:r>
              <a:rPr lang="es-MX" dirty="0" err="1"/>
              <a:t>interrupciones,traduce</a:t>
            </a:r>
            <a:r>
              <a:rPr lang="es-MX" dirty="0"/>
              <a:t> los drivers</a:t>
            </a:r>
          </a:p>
        </p:txBody>
      </p:sp>
      <p:sp>
        <p:nvSpPr>
          <p:cNvPr id="4" name="Marcador de número de diapositiva 3"/>
          <p:cNvSpPr>
            <a:spLocks noGrp="1"/>
          </p:cNvSpPr>
          <p:nvPr>
            <p:ph type="sldNum" sz="quarter" idx="5"/>
          </p:nvPr>
        </p:nvSpPr>
        <p:spPr/>
        <p:txBody>
          <a:bodyPr/>
          <a:lstStyle/>
          <a:p>
            <a:fld id="{231A4AB5-A2F0-4E9C-8B7F-6CCF1D185EE0}" type="slidenum">
              <a:rPr lang="es-MX" smtClean="0"/>
              <a:t>4</a:t>
            </a:fld>
            <a:endParaRPr lang="es-MX"/>
          </a:p>
        </p:txBody>
      </p:sp>
    </p:spTree>
    <p:extLst>
      <p:ext uri="{BB962C8B-B14F-4D97-AF65-F5344CB8AC3E}">
        <p14:creationId xmlns:p14="http://schemas.microsoft.com/office/powerpoint/2010/main" val="3847919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la imagen se muestra como el </a:t>
            </a:r>
            <a:r>
              <a:rPr lang="es-MX" dirty="0" err="1"/>
              <a:t>Kernel</a:t>
            </a:r>
            <a:r>
              <a:rPr lang="es-MX" dirty="0"/>
              <a:t> interactúa con el software y el software para poder realizar lo que el usuario </a:t>
            </a:r>
            <a:r>
              <a:rPr lang="es-MX" dirty="0" err="1"/>
              <a:t>desea,ya</a:t>
            </a:r>
            <a:r>
              <a:rPr lang="es-MX" dirty="0"/>
              <a:t> sea tocando la pantalla .por el teclado el ratón ,imágenes, sonido </a:t>
            </a:r>
            <a:r>
              <a:rPr lang="es-MX" dirty="0" err="1"/>
              <a:t>etc</a:t>
            </a:r>
            <a:r>
              <a:rPr lang="es-MX" dirty="0"/>
              <a:t>…</a:t>
            </a:r>
          </a:p>
        </p:txBody>
      </p:sp>
      <p:sp>
        <p:nvSpPr>
          <p:cNvPr id="4" name="Marcador de número de diapositiva 3"/>
          <p:cNvSpPr>
            <a:spLocks noGrp="1"/>
          </p:cNvSpPr>
          <p:nvPr>
            <p:ph type="sldNum" sz="quarter" idx="5"/>
          </p:nvPr>
        </p:nvSpPr>
        <p:spPr/>
        <p:txBody>
          <a:bodyPr/>
          <a:lstStyle/>
          <a:p>
            <a:fld id="{231A4AB5-A2F0-4E9C-8B7F-6CCF1D185EE0}" type="slidenum">
              <a:rPr lang="es-MX" smtClean="0"/>
              <a:t>5</a:t>
            </a:fld>
            <a:endParaRPr lang="es-MX"/>
          </a:p>
        </p:txBody>
      </p:sp>
    </p:spTree>
    <p:extLst>
      <p:ext uri="{BB962C8B-B14F-4D97-AF65-F5344CB8AC3E}">
        <p14:creationId xmlns:p14="http://schemas.microsoft.com/office/powerpoint/2010/main" val="2041786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aprovecha el desarrollo de otras personas para tu aplicación o nueva interfaz de usuario que quieras crear.</a:t>
            </a:r>
          </a:p>
        </p:txBody>
      </p:sp>
      <p:sp>
        <p:nvSpPr>
          <p:cNvPr id="4" name="Marcador de número de diapositiva 3"/>
          <p:cNvSpPr>
            <a:spLocks noGrp="1"/>
          </p:cNvSpPr>
          <p:nvPr>
            <p:ph type="sldNum" sz="quarter" idx="5"/>
          </p:nvPr>
        </p:nvSpPr>
        <p:spPr/>
        <p:txBody>
          <a:bodyPr/>
          <a:lstStyle/>
          <a:p>
            <a:fld id="{231A4AB5-A2F0-4E9C-8B7F-6CCF1D185EE0}" type="slidenum">
              <a:rPr lang="es-MX" smtClean="0"/>
              <a:t>6</a:t>
            </a:fld>
            <a:endParaRPr lang="es-MX"/>
          </a:p>
        </p:txBody>
      </p:sp>
    </p:spTree>
    <p:extLst>
      <p:ext uri="{BB962C8B-B14F-4D97-AF65-F5344CB8AC3E}">
        <p14:creationId xmlns:p14="http://schemas.microsoft.com/office/powerpoint/2010/main" val="18335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La tarjeta madre conecta distintos </a:t>
            </a:r>
            <a:r>
              <a:rPr lang="es-MX" dirty="0" err="1"/>
              <a:t>elementos,puertos</a:t>
            </a:r>
            <a:r>
              <a:rPr lang="es-MX" dirty="0"/>
              <a:t> </a:t>
            </a:r>
            <a:r>
              <a:rPr lang="es-MX" dirty="0" err="1"/>
              <a:t>usb,monitor,etc</a:t>
            </a:r>
            <a:r>
              <a:rPr lang="es-MX" dirty="0"/>
              <a:t>…</a:t>
            </a:r>
          </a:p>
          <a:p>
            <a:r>
              <a:rPr lang="es-MX" dirty="0"/>
              <a:t>Se debe tomar en cuenta el tipo de </a:t>
            </a:r>
            <a:r>
              <a:rPr lang="es-MX" dirty="0" err="1"/>
              <a:t>procesador,memoria</a:t>
            </a:r>
            <a:r>
              <a:rPr lang="es-MX" dirty="0"/>
              <a:t> RAM</a:t>
            </a:r>
          </a:p>
          <a:p>
            <a:r>
              <a:rPr lang="es-MX" dirty="0"/>
              <a:t>De la tarjeta madre depende controlar todos los elementos de la </a:t>
            </a:r>
            <a:r>
              <a:rPr lang="es-MX" dirty="0" err="1"/>
              <a:t>computadora,garantiza</a:t>
            </a:r>
            <a:r>
              <a:rPr lang="es-MX" dirty="0"/>
              <a:t> el funcionamiento del sistema.</a:t>
            </a:r>
          </a:p>
        </p:txBody>
      </p:sp>
      <p:sp>
        <p:nvSpPr>
          <p:cNvPr id="4" name="Marcador de número de diapositiva 3"/>
          <p:cNvSpPr>
            <a:spLocks noGrp="1"/>
          </p:cNvSpPr>
          <p:nvPr>
            <p:ph type="sldNum" sz="quarter" idx="5"/>
          </p:nvPr>
        </p:nvSpPr>
        <p:spPr/>
        <p:txBody>
          <a:bodyPr/>
          <a:lstStyle/>
          <a:p>
            <a:fld id="{231A4AB5-A2F0-4E9C-8B7F-6CCF1D185EE0}" type="slidenum">
              <a:rPr lang="es-MX" smtClean="0"/>
              <a:t>8</a:t>
            </a:fld>
            <a:endParaRPr lang="es-MX"/>
          </a:p>
        </p:txBody>
      </p:sp>
    </p:spTree>
    <p:extLst>
      <p:ext uri="{BB962C8B-B14F-4D97-AF65-F5344CB8AC3E}">
        <p14:creationId xmlns:p14="http://schemas.microsoft.com/office/powerpoint/2010/main" val="918096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En la imagen se observan los elementos principales de una </a:t>
            </a:r>
            <a:r>
              <a:rPr lang="es-MX" dirty="0" err="1"/>
              <a:t>Mother</a:t>
            </a:r>
            <a:r>
              <a:rPr lang="es-MX" dirty="0"/>
              <a:t> </a:t>
            </a:r>
            <a:r>
              <a:rPr lang="es-MX" dirty="0" err="1"/>
              <a:t>Board</a:t>
            </a:r>
            <a:r>
              <a:rPr lang="es-MX" dirty="0"/>
              <a:t>.</a:t>
            </a:r>
          </a:p>
        </p:txBody>
      </p:sp>
      <p:sp>
        <p:nvSpPr>
          <p:cNvPr id="4" name="Marcador de número de diapositiva 3"/>
          <p:cNvSpPr>
            <a:spLocks noGrp="1"/>
          </p:cNvSpPr>
          <p:nvPr>
            <p:ph type="sldNum" sz="quarter" idx="5"/>
          </p:nvPr>
        </p:nvSpPr>
        <p:spPr/>
        <p:txBody>
          <a:bodyPr/>
          <a:lstStyle/>
          <a:p>
            <a:fld id="{231A4AB5-A2F0-4E9C-8B7F-6CCF1D185EE0}" type="slidenum">
              <a:rPr lang="es-MX" smtClean="0"/>
              <a:t>9</a:t>
            </a:fld>
            <a:endParaRPr lang="es-MX"/>
          </a:p>
        </p:txBody>
      </p:sp>
    </p:spTree>
    <p:extLst>
      <p:ext uri="{BB962C8B-B14F-4D97-AF65-F5344CB8AC3E}">
        <p14:creationId xmlns:p14="http://schemas.microsoft.com/office/powerpoint/2010/main" val="3924131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SO Privados o de paga: se puede ejecutar solo si pagas una licencia, pagar para usar.</a:t>
            </a:r>
          </a:p>
          <a:p>
            <a:r>
              <a:rPr lang="es-MX" dirty="0"/>
              <a:t>SO gratuitos: Se pueden ejecutar sin licencia, se pueden copiar y distribuir sin restricciones </a:t>
            </a:r>
          </a:p>
          <a:p>
            <a:r>
              <a:rPr lang="es-MX" dirty="0"/>
              <a:t>SO Libres: Se pueden ejecutar, hacer copias o distribuir pero no necesariamente pueden ser gratis, por ejemplo: Uno es libre de caminar en la playa ,pero para utilizar hamacas o servicios se necesita pagar.</a:t>
            </a:r>
          </a:p>
        </p:txBody>
      </p:sp>
      <p:sp>
        <p:nvSpPr>
          <p:cNvPr id="4" name="Marcador de número de diapositiva 3"/>
          <p:cNvSpPr>
            <a:spLocks noGrp="1"/>
          </p:cNvSpPr>
          <p:nvPr>
            <p:ph type="sldNum" sz="quarter" idx="5"/>
          </p:nvPr>
        </p:nvSpPr>
        <p:spPr/>
        <p:txBody>
          <a:bodyPr/>
          <a:lstStyle/>
          <a:p>
            <a:fld id="{231A4AB5-A2F0-4E9C-8B7F-6CCF1D185EE0}" type="slidenum">
              <a:rPr lang="es-MX" smtClean="0"/>
              <a:t>10</a:t>
            </a:fld>
            <a:endParaRPr lang="es-MX"/>
          </a:p>
        </p:txBody>
      </p:sp>
    </p:spTree>
    <p:extLst>
      <p:ext uri="{BB962C8B-B14F-4D97-AF65-F5344CB8AC3E}">
        <p14:creationId xmlns:p14="http://schemas.microsoft.com/office/powerpoint/2010/main" val="1137144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231A4AB5-A2F0-4E9C-8B7F-6CCF1D185EE0}" type="slidenum">
              <a:rPr lang="es-MX" smtClean="0"/>
              <a:t>14</a:t>
            </a:fld>
            <a:endParaRPr lang="es-MX"/>
          </a:p>
        </p:txBody>
      </p:sp>
    </p:spTree>
    <p:extLst>
      <p:ext uri="{BB962C8B-B14F-4D97-AF65-F5344CB8AC3E}">
        <p14:creationId xmlns:p14="http://schemas.microsoft.com/office/powerpoint/2010/main" val="344017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Tanto Windows como MacOS son de paga debido a que se debe adquirir una licencia.</a:t>
            </a:r>
          </a:p>
        </p:txBody>
      </p:sp>
      <p:sp>
        <p:nvSpPr>
          <p:cNvPr id="4" name="Marcador de número de diapositiva 3"/>
          <p:cNvSpPr>
            <a:spLocks noGrp="1"/>
          </p:cNvSpPr>
          <p:nvPr>
            <p:ph type="sldNum" sz="quarter" idx="5"/>
          </p:nvPr>
        </p:nvSpPr>
        <p:spPr/>
        <p:txBody>
          <a:bodyPr/>
          <a:lstStyle/>
          <a:p>
            <a:fld id="{231A4AB5-A2F0-4E9C-8B7F-6CCF1D185EE0}" type="slidenum">
              <a:rPr lang="es-MX" smtClean="0"/>
              <a:t>17</a:t>
            </a:fld>
            <a:endParaRPr lang="es-MX"/>
          </a:p>
        </p:txBody>
      </p:sp>
    </p:spTree>
    <p:extLst>
      <p:ext uri="{BB962C8B-B14F-4D97-AF65-F5344CB8AC3E}">
        <p14:creationId xmlns:p14="http://schemas.microsoft.com/office/powerpoint/2010/main" val="2552158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3/12/2021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34B7E4EF-A1BD-40F4-AB7B-04F084DD991D}" type="slidenum">
              <a:rPr lang="en-US" smtClean="0"/>
              <a:t>‹Nº›</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04344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‹Nº›</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67919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‹Nº›</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819375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‹Nº›</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584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F6FA2B21-3FCD-4721-B95C-427943F61125}" type="datetime1">
              <a:rPr lang="en-US" smtClean="0"/>
              <a:t>3/12/2021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‹Nº›</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6494788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3/12/2021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‹Nº›</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64200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3/12/2021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‹Nº›</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838393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6FA2B21-3FCD-4721-B95C-427943F61125}" type="datetime1">
              <a:rPr lang="en-US" smtClean="0"/>
              <a:t>3/12/2021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‹Nº›</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51448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FA2B21-3FCD-4721-B95C-427943F61125}" type="datetime1">
              <a:rPr lang="en-US" smtClean="0"/>
              <a:t>3/12/2021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‹Nº›</a:t>
            </a:fld>
            <a:endParaRPr lang="en-US"/>
          </a:p>
        </p:txBody>
      </p:sp>
    </p:spTree>
    <p:extLst>
      <p:ext uri="{BB962C8B-B14F-4D97-AF65-F5344CB8AC3E}">
        <p14:creationId xmlns:p14="http://schemas.microsoft.com/office/powerpoint/2010/main" val="22201534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F6FA2B21-3FCD-4721-B95C-427943F61125}" type="datetime1">
              <a:rPr lang="en-US" smtClean="0"/>
              <a:t>3/12/2021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‹Nº›</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50956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6FA2B21-3FCD-4721-B95C-427943F61125}" type="datetime1">
              <a:rPr lang="en-US" smtClean="0"/>
              <a:t>3/12/2021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‹Nº›</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79036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5000">
              <a:schemeClr val="bg2"/>
            </a:gs>
            <a:gs pos="100000">
              <a:schemeClr val="bg2">
                <a:shade val="80000"/>
              </a:schemeClr>
            </a:gs>
          </a:gsLst>
          <a:path path="circle">
            <a:fillToRect l="43000" r="43000" b="100000"/>
          </a:path>
          <a:tileRect/>
        </a:gra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6FA2B21-3FCD-4721-B95C-427943F61125}" type="datetime1">
              <a:rPr lang="en-US" smtClean="0"/>
              <a:t>3/12/2021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4B7E4EF-A1BD-40F4-AB7B-04F084DD991D}" type="slidenum">
              <a:rPr lang="en-US" smtClean="0"/>
              <a:t>‹Nº›</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77377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25000">
              <a:schemeClr val="bg1"/>
            </a:gs>
            <a:gs pos="100000">
              <a:schemeClr val="bg2">
                <a:shade val="80000"/>
              </a:schemeClr>
            </a:gs>
          </a:gsLst>
          <a:path path="circle">
            <a:fillToRect l="43000" r="43000" b="100000"/>
          </a:path>
          <a:tileRect/>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6A8AD7-DFAF-40F8-97A1-1F5A08DCD075}"/>
              </a:ext>
            </a:extLst>
          </p:cNvPr>
          <p:cNvSpPr>
            <a:spLocks noGrp="1"/>
          </p:cNvSpPr>
          <p:nvPr>
            <p:ph type="ctrTitle"/>
          </p:nvPr>
        </p:nvSpPr>
        <p:spPr>
          <a:xfrm>
            <a:off x="1371600" y="3716860"/>
            <a:ext cx="9732773" cy="1465112"/>
          </a:xfrm>
        </p:spPr>
        <p:txBody>
          <a:bodyPr>
            <a:normAutofit fontScale="90000"/>
          </a:bodyPr>
          <a:lstStyle/>
          <a:p>
            <a:pPr algn="ctr"/>
            <a:r>
              <a:rPr lang="es-MX" sz="6000" dirty="0">
                <a:latin typeface="Arial" panose="020B0604020202020204" pitchFamily="34" charset="0"/>
                <a:cs typeface="Arial" panose="020B0604020202020204" pitchFamily="34" charset="0"/>
              </a:rPr>
              <a:t>SISTEMAS OPERATIVOS</a:t>
            </a:r>
            <a:br>
              <a:rPr lang="es-MX" sz="6000" dirty="0">
                <a:latin typeface="Arial" panose="020B0604020202020204" pitchFamily="34" charset="0"/>
                <a:cs typeface="Arial" panose="020B0604020202020204" pitchFamily="34" charset="0"/>
              </a:rPr>
            </a:br>
            <a:r>
              <a:rPr lang="es-MX" sz="6000" dirty="0">
                <a:latin typeface="Arial" panose="020B0604020202020204" pitchFamily="34" charset="0"/>
                <a:cs typeface="Arial" panose="020B0604020202020204" pitchFamily="34" charset="0"/>
              </a:rPr>
              <a:t>OS</a:t>
            </a:r>
          </a:p>
        </p:txBody>
      </p:sp>
      <p:sp>
        <p:nvSpPr>
          <p:cNvPr id="3" name="Subtítulo 2">
            <a:extLst>
              <a:ext uri="{FF2B5EF4-FFF2-40B4-BE49-F238E27FC236}">
                <a16:creationId xmlns:a16="http://schemas.microsoft.com/office/drawing/2014/main" id="{7380841A-0395-46AE-937E-F17995D21872}"/>
              </a:ext>
            </a:extLst>
          </p:cNvPr>
          <p:cNvSpPr>
            <a:spLocks noGrp="1"/>
          </p:cNvSpPr>
          <p:nvPr>
            <p:ph type="subTitle" idx="1"/>
          </p:nvPr>
        </p:nvSpPr>
        <p:spPr>
          <a:xfrm>
            <a:off x="1371600" y="5181972"/>
            <a:ext cx="9517450" cy="638904"/>
          </a:xfrm>
        </p:spPr>
        <p:txBody>
          <a:bodyPr>
            <a:noAutofit/>
          </a:bodyPr>
          <a:lstStyle/>
          <a:p>
            <a:pPr algn="ctr">
              <a:lnSpc>
                <a:spcPct val="100000"/>
              </a:lnSpc>
              <a:spcAft>
                <a:spcPts val="600"/>
              </a:spcAft>
            </a:pPr>
            <a:r>
              <a:rPr lang="es-MX" dirty="0"/>
              <a:t>Luis Angel Ruiz Castellanos </a:t>
            </a:r>
          </a:p>
          <a:p>
            <a:pPr algn="ctr">
              <a:lnSpc>
                <a:spcPct val="100000"/>
              </a:lnSpc>
              <a:spcAft>
                <a:spcPts val="600"/>
              </a:spcAft>
            </a:pPr>
            <a:r>
              <a:rPr lang="es-MX" dirty="0"/>
              <a:t>Contacto: angel.ruiz@programadoresjava.mx </a:t>
            </a:r>
          </a:p>
        </p:txBody>
      </p:sp>
      <p:pic>
        <p:nvPicPr>
          <p:cNvPr id="5" name="Imagen 4" descr="Logotipo, nombre de la empresa&#10;&#10;Descripción generada automáticamente">
            <a:extLst>
              <a:ext uri="{FF2B5EF4-FFF2-40B4-BE49-F238E27FC236}">
                <a16:creationId xmlns:a16="http://schemas.microsoft.com/office/drawing/2014/main" id="{744DEC11-BE6B-48E2-870D-EE3F6A0C760E}"/>
              </a:ext>
            </a:extLst>
          </p:cNvPr>
          <p:cNvPicPr>
            <a:picLocks noChangeAspect="1"/>
          </p:cNvPicPr>
          <p:nvPr/>
        </p:nvPicPr>
        <p:blipFill rotWithShape="1">
          <a:blip r:embed="rId2">
            <a:clrChange>
              <a:clrFrom>
                <a:srgbClr val="FBFDFF"/>
              </a:clrFrom>
              <a:clrTo>
                <a:srgbClr val="FBFDFF">
                  <a:alpha val="0"/>
                </a:srgbClr>
              </a:clrTo>
            </a:clrChange>
            <a:alphaModFix/>
            <a:extLst>
              <a:ext uri="{BEBA8EAE-BF5A-486C-A8C5-ECC9F3942E4B}">
                <a14:imgProps xmlns:a14="http://schemas.microsoft.com/office/drawing/2010/main">
                  <a14:imgLayer r:embed="rId3">
                    <a14:imgEffect>
                      <a14:sharpenSoften amount="-25000"/>
                    </a14:imgEffect>
                    <a14:imgEffect>
                      <a14:colorTemperature colorTemp="6300"/>
                    </a14:imgEffect>
                  </a14:imgLayer>
                </a14:imgProps>
              </a:ext>
            </a:extLst>
          </a:blip>
          <a:srcRect t="13796" r="3" b="3"/>
          <a:stretch/>
        </p:blipFill>
        <p:spPr>
          <a:xfrm>
            <a:off x="3145613" y="1342102"/>
            <a:ext cx="5969424" cy="2033117"/>
          </a:xfrm>
          <a:prstGeom prst="rect">
            <a:avLst/>
          </a:prstGeom>
          <a:noFill/>
          <a:ln>
            <a:noFill/>
          </a:ln>
          <a:effectLst>
            <a:outerShdw blurRad="50800" dist="50800" dir="5400000" algn="ctr" rotWithShape="0">
              <a:schemeClr val="bg2"/>
            </a:outerShdw>
          </a:effectLst>
        </p:spPr>
      </p:pic>
    </p:spTree>
    <p:extLst>
      <p:ext uri="{BB962C8B-B14F-4D97-AF65-F5344CB8AC3E}">
        <p14:creationId xmlns:p14="http://schemas.microsoft.com/office/powerpoint/2010/main" val="917182805"/>
      </p:ext>
    </p:extLst>
  </p:cSld>
  <p:clrMapOvr>
    <a:masterClrMapping/>
  </p:clrMapOvr>
  <p:transition spd="med"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as fascinantes (e inciertas) teorías sobre el origen del símbolo del dólar  - BBC News Mundo">
            <a:extLst>
              <a:ext uri="{FF2B5EF4-FFF2-40B4-BE49-F238E27FC236}">
                <a16:creationId xmlns:a16="http://schemas.microsoft.com/office/drawing/2014/main" id="{DC3D70AC-D474-4F35-A61E-6146DABCDE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8298" y="1969694"/>
            <a:ext cx="4039115" cy="210993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C372C0F9-36F9-469F-88B0-63D06F328DCE}"/>
              </a:ext>
            </a:extLst>
          </p:cNvPr>
          <p:cNvSpPr txBox="1"/>
          <p:nvPr/>
        </p:nvSpPr>
        <p:spPr>
          <a:xfrm>
            <a:off x="797024" y="4997502"/>
            <a:ext cx="10366743" cy="1054907"/>
          </a:xfrm>
          <a:prstGeom prst="rect">
            <a:avLst/>
          </a:prstGeom>
        </p:spPr>
        <p:txBody>
          <a:bodyPr vert="horz" lIns="91440" tIns="45720" rIns="91440" bIns="45720" rtlCol="0" anchor="ctr">
            <a:normAutofit/>
          </a:bodyPr>
          <a:lstStyle/>
          <a:p>
            <a:pPr algn="ctr" defTabSz="914400">
              <a:lnSpc>
                <a:spcPct val="83000"/>
              </a:lnSpc>
              <a:spcBef>
                <a:spcPct val="0"/>
              </a:spcBef>
              <a:spcAft>
                <a:spcPts val="600"/>
              </a:spcAft>
            </a:pPr>
            <a:r>
              <a:rPr lang="en-US" sz="5400" cap="all" spc="-100" dirty="0" err="1">
                <a:latin typeface="+mj-lt"/>
              </a:rPr>
              <a:t>Adquisición</a:t>
            </a:r>
            <a:r>
              <a:rPr lang="en-US" sz="5400" cap="all" spc="-100" dirty="0">
                <a:latin typeface="+mj-lt"/>
              </a:rPr>
              <a:t> </a:t>
            </a:r>
          </a:p>
        </p:txBody>
      </p:sp>
      <p:sp>
        <p:nvSpPr>
          <p:cNvPr id="5" name="CuadroTexto 4">
            <a:extLst>
              <a:ext uri="{FF2B5EF4-FFF2-40B4-BE49-F238E27FC236}">
                <a16:creationId xmlns:a16="http://schemas.microsoft.com/office/drawing/2014/main" id="{25B03878-DC19-4565-BBF6-6207A4EC0AFF}"/>
              </a:ext>
            </a:extLst>
          </p:cNvPr>
          <p:cNvSpPr txBox="1"/>
          <p:nvPr/>
        </p:nvSpPr>
        <p:spPr>
          <a:xfrm>
            <a:off x="1780126" y="4494236"/>
            <a:ext cx="2672862" cy="369332"/>
          </a:xfrm>
          <a:prstGeom prst="rect">
            <a:avLst/>
          </a:prstGeom>
          <a:noFill/>
        </p:spPr>
        <p:txBody>
          <a:bodyPr wrap="square" rtlCol="0">
            <a:spAutoFit/>
          </a:bodyPr>
          <a:lstStyle/>
          <a:p>
            <a:pPr algn="ctr"/>
            <a:endParaRPr lang="es-MX" dirty="0"/>
          </a:p>
        </p:txBody>
      </p:sp>
      <p:sp>
        <p:nvSpPr>
          <p:cNvPr id="10" name="CuadroTexto 9">
            <a:extLst>
              <a:ext uri="{FF2B5EF4-FFF2-40B4-BE49-F238E27FC236}">
                <a16:creationId xmlns:a16="http://schemas.microsoft.com/office/drawing/2014/main" id="{5EAE5689-2C77-4DC9-86E8-9F49B525F7FE}"/>
              </a:ext>
            </a:extLst>
          </p:cNvPr>
          <p:cNvSpPr txBox="1"/>
          <p:nvPr/>
        </p:nvSpPr>
        <p:spPr>
          <a:xfrm>
            <a:off x="0" y="101288"/>
            <a:ext cx="4313994" cy="1754326"/>
          </a:xfrm>
          <a:prstGeom prst="rect">
            <a:avLst/>
          </a:prstGeom>
          <a:noFill/>
        </p:spPr>
        <p:txBody>
          <a:bodyPr wrap="square" rtlCol="0">
            <a:spAutoFit/>
          </a:bodyPr>
          <a:lstStyle/>
          <a:p>
            <a:r>
              <a:rPr lang="es-MX" sz="3600" dirty="0"/>
              <a:t>*EJECUTAR</a:t>
            </a:r>
          </a:p>
          <a:p>
            <a:r>
              <a:rPr lang="es-MX" sz="3600" dirty="0"/>
              <a:t>*COPIAR</a:t>
            </a:r>
          </a:p>
          <a:p>
            <a:r>
              <a:rPr lang="es-MX" sz="3600" dirty="0"/>
              <a:t>*DISTRIBUIR</a:t>
            </a:r>
          </a:p>
        </p:txBody>
      </p:sp>
      <p:sp>
        <p:nvSpPr>
          <p:cNvPr id="3" name="CuadroTexto 2">
            <a:extLst>
              <a:ext uri="{FF2B5EF4-FFF2-40B4-BE49-F238E27FC236}">
                <a16:creationId xmlns:a16="http://schemas.microsoft.com/office/drawing/2014/main" id="{86445AA0-2A02-4FE4-B96D-32AEF6CD6718}"/>
              </a:ext>
            </a:extLst>
          </p:cNvPr>
          <p:cNvSpPr txBox="1"/>
          <p:nvPr/>
        </p:nvSpPr>
        <p:spPr>
          <a:xfrm>
            <a:off x="4051770" y="480335"/>
            <a:ext cx="3655810" cy="1200329"/>
          </a:xfrm>
          <a:prstGeom prst="rect">
            <a:avLst/>
          </a:prstGeom>
          <a:noFill/>
        </p:spPr>
        <p:txBody>
          <a:bodyPr wrap="square" rtlCol="0">
            <a:spAutoFit/>
          </a:bodyPr>
          <a:lstStyle/>
          <a:p>
            <a:r>
              <a:rPr lang="es-MX" sz="3600" dirty="0">
                <a:solidFill>
                  <a:srgbClr val="333333"/>
                </a:solidFill>
                <a:latin typeface="Verdana" panose="020B0604030504040204" pitchFamily="34" charset="0"/>
              </a:rPr>
              <a:t>Obt</a:t>
            </a:r>
            <a:r>
              <a:rPr lang="es-MX" sz="3600" b="0" i="0" dirty="0">
                <a:solidFill>
                  <a:srgbClr val="333333"/>
                </a:solidFill>
                <a:effectLst/>
                <a:latin typeface="Verdana" panose="020B0604030504040204" pitchFamily="34" charset="0"/>
              </a:rPr>
              <a:t>ener una licencia legal</a:t>
            </a:r>
            <a:endParaRPr lang="es-MX" sz="3600" dirty="0"/>
          </a:p>
        </p:txBody>
      </p:sp>
      <p:pic>
        <p:nvPicPr>
          <p:cNvPr id="1026" name="Picture 2" descr="Liberado FreeBSD 11 | Ubuntizando.com">
            <a:extLst>
              <a:ext uri="{FF2B5EF4-FFF2-40B4-BE49-F238E27FC236}">
                <a16:creationId xmlns:a16="http://schemas.microsoft.com/office/drawing/2014/main" id="{C19E9BCB-CC91-4A48-B8A4-D8A8005BC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2" y="1665104"/>
            <a:ext cx="3832757" cy="33217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solo 20 minutos ciudad de Mérida la playa de Puerto Progreso te fascinará  por lo sereno del oleaje y la poca profund… | Yucatan, Playas mexico,  Mexico tradiciones">
            <a:extLst>
              <a:ext uri="{FF2B5EF4-FFF2-40B4-BE49-F238E27FC236}">
                <a16:creationId xmlns:a16="http://schemas.microsoft.com/office/drawing/2014/main" id="{526FD8A4-2B8E-46BE-94E1-C4AA35280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5745" y="1805778"/>
            <a:ext cx="3918811" cy="281357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5">
            <a:extLst>
              <a:ext uri="{FF2B5EF4-FFF2-40B4-BE49-F238E27FC236}">
                <a16:creationId xmlns:a16="http://schemas.microsoft.com/office/drawing/2014/main" id="{89B84A62-4B7B-4959-80BC-8631026C90EA}"/>
              </a:ext>
            </a:extLst>
          </p:cNvPr>
          <p:cNvCxnSpPr>
            <a:cxnSpLocks/>
          </p:cNvCxnSpPr>
          <p:nvPr/>
        </p:nvCxnSpPr>
        <p:spPr>
          <a:xfrm>
            <a:off x="3770015" y="0"/>
            <a:ext cx="0" cy="6858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82B586FC-9C8E-4D49-ABC7-284BF60664D3}"/>
              </a:ext>
            </a:extLst>
          </p:cNvPr>
          <p:cNvCxnSpPr/>
          <p:nvPr/>
        </p:nvCxnSpPr>
        <p:spPr>
          <a:xfrm flipV="1">
            <a:off x="8285745" y="0"/>
            <a:ext cx="0" cy="685800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60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D428F36-8AC7-459F-860A-18EF521E9E28}"/>
              </a:ext>
            </a:extLst>
          </p:cNvPr>
          <p:cNvPicPr>
            <a:picLocks noChangeAspect="1"/>
          </p:cNvPicPr>
          <p:nvPr/>
        </p:nvPicPr>
        <p:blipFill>
          <a:blip r:embed="rId2"/>
          <a:stretch>
            <a:fillRect/>
          </a:stretch>
        </p:blipFill>
        <p:spPr>
          <a:xfrm>
            <a:off x="3861240" y="-830610"/>
            <a:ext cx="3893089" cy="3690758"/>
          </a:xfrm>
          <a:prstGeom prst="rect">
            <a:avLst/>
          </a:prstGeom>
        </p:spPr>
      </p:pic>
      <p:pic>
        <p:nvPicPr>
          <p:cNvPr id="2050" name="Picture 2" descr="MacOS: el nuevo nombre del OS X de Apple – HoyEnTEC">
            <a:extLst>
              <a:ext uri="{FF2B5EF4-FFF2-40B4-BE49-F238E27FC236}">
                <a16:creationId xmlns:a16="http://schemas.microsoft.com/office/drawing/2014/main" id="{76DF81A7-C4EC-4828-867D-153ABE5DF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8" y="1407173"/>
            <a:ext cx="3278481" cy="28525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urso Linux para empresas - Aprender Linux - FormadoresIT">
            <a:extLst>
              <a:ext uri="{FF2B5EF4-FFF2-40B4-BE49-F238E27FC236}">
                <a16:creationId xmlns:a16="http://schemas.microsoft.com/office/drawing/2014/main" id="{042DD2FF-EFA5-4207-A081-4AC7906DA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0683" y="2317990"/>
            <a:ext cx="4412517" cy="20508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14E09F2-D03C-40BE-8D16-3B03D9100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7231" y="1584285"/>
            <a:ext cx="3079044" cy="307904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angular 11">
            <a:extLst>
              <a:ext uri="{FF2B5EF4-FFF2-40B4-BE49-F238E27FC236}">
                <a16:creationId xmlns:a16="http://schemas.microsoft.com/office/drawing/2014/main" id="{7AAA9943-B2F3-494A-9F6E-E732CE3F0B30}"/>
              </a:ext>
            </a:extLst>
          </p:cNvPr>
          <p:cNvCxnSpPr/>
          <p:nvPr/>
        </p:nvCxnSpPr>
        <p:spPr>
          <a:xfrm>
            <a:off x="7805530" y="1431235"/>
            <a:ext cx="1179444" cy="914400"/>
          </a:xfrm>
          <a:prstGeom prst="bentConnector3">
            <a:avLst/>
          </a:prstGeom>
          <a:ln w="571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ector: angular 13">
            <a:extLst>
              <a:ext uri="{FF2B5EF4-FFF2-40B4-BE49-F238E27FC236}">
                <a16:creationId xmlns:a16="http://schemas.microsoft.com/office/drawing/2014/main" id="{5972A97C-AC09-4808-8DBF-5F67389887C0}"/>
              </a:ext>
            </a:extLst>
          </p:cNvPr>
          <p:cNvCxnSpPr/>
          <p:nvPr/>
        </p:nvCxnSpPr>
        <p:spPr>
          <a:xfrm rot="10800000" flipV="1">
            <a:off x="2968487" y="1431235"/>
            <a:ext cx="1052222" cy="914400"/>
          </a:xfrm>
          <a:prstGeom prst="bentConnector3">
            <a:avLst/>
          </a:prstGeom>
          <a:ln w="50800">
            <a:solidFill>
              <a:srgbClr val="00B0F0"/>
            </a:solidFill>
            <a:headEnd type="triangle"/>
            <a:tailEnd type="triangle" w="med" len="lg"/>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FFD9BF46-7CD9-424E-BC00-4A5D7FAE8A6B}"/>
              </a:ext>
            </a:extLst>
          </p:cNvPr>
          <p:cNvCxnSpPr>
            <a:cxnSpLocks/>
          </p:cNvCxnSpPr>
          <p:nvPr/>
        </p:nvCxnSpPr>
        <p:spPr>
          <a:xfrm>
            <a:off x="5770801" y="1637588"/>
            <a:ext cx="0" cy="92863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18411DC4-B046-486F-9B15-B3A55F41AC91}"/>
              </a:ext>
            </a:extLst>
          </p:cNvPr>
          <p:cNvSpPr txBox="1"/>
          <p:nvPr/>
        </p:nvSpPr>
        <p:spPr>
          <a:xfrm>
            <a:off x="6509932" y="4343357"/>
            <a:ext cx="1463724" cy="369332"/>
          </a:xfrm>
          <a:prstGeom prst="rect">
            <a:avLst/>
          </a:prstGeom>
          <a:noFill/>
        </p:spPr>
        <p:txBody>
          <a:bodyPr wrap="square" rtlCol="0">
            <a:spAutoFit/>
          </a:bodyPr>
          <a:lstStyle/>
          <a:p>
            <a:r>
              <a:rPr lang="es-MX" dirty="0"/>
              <a:t>KERNEL </a:t>
            </a:r>
          </a:p>
        </p:txBody>
      </p:sp>
      <p:cxnSp>
        <p:nvCxnSpPr>
          <p:cNvPr id="23" name="Conector recto de flecha 22">
            <a:extLst>
              <a:ext uri="{FF2B5EF4-FFF2-40B4-BE49-F238E27FC236}">
                <a16:creationId xmlns:a16="http://schemas.microsoft.com/office/drawing/2014/main" id="{565BC409-93BA-4274-9B2A-366895078A0B}"/>
              </a:ext>
            </a:extLst>
          </p:cNvPr>
          <p:cNvCxnSpPr/>
          <p:nvPr/>
        </p:nvCxnSpPr>
        <p:spPr>
          <a:xfrm>
            <a:off x="5770801" y="3859009"/>
            <a:ext cx="0" cy="80148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 descr="Curso Android Básico | Equipo Altran">
            <a:extLst>
              <a:ext uri="{FF2B5EF4-FFF2-40B4-BE49-F238E27FC236}">
                <a16:creationId xmlns:a16="http://schemas.microsoft.com/office/drawing/2014/main" id="{5DB1FEFB-AB63-409F-9D63-9EDCAC3187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4409" y="4702246"/>
            <a:ext cx="3245063" cy="2022452"/>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F7E96BC8-C4A2-4878-9D59-6437B55D31D1}"/>
              </a:ext>
            </a:extLst>
          </p:cNvPr>
          <p:cNvSpPr txBox="1"/>
          <p:nvPr/>
        </p:nvSpPr>
        <p:spPr>
          <a:xfrm>
            <a:off x="8666061" y="397785"/>
            <a:ext cx="2785403" cy="2031325"/>
          </a:xfrm>
          <a:prstGeom prst="rect">
            <a:avLst/>
          </a:prstGeom>
          <a:noFill/>
        </p:spPr>
        <p:txBody>
          <a:bodyPr wrap="square" rtlCol="0">
            <a:spAutoFit/>
          </a:bodyPr>
          <a:lstStyle/>
          <a:p>
            <a:pPr algn="l"/>
            <a:r>
              <a:rPr lang="es-MX" b="0" i="0" dirty="0">
                <a:solidFill>
                  <a:srgbClr val="3C3C3C"/>
                </a:solidFill>
                <a:effectLst/>
                <a:latin typeface="1und1WebSansBlackCn"/>
              </a:rPr>
              <a:t>*Sistema de archivos jerárquico.(/)</a:t>
            </a:r>
          </a:p>
          <a:p>
            <a:r>
              <a:rPr lang="es-MX" b="0" i="0" dirty="0">
                <a:solidFill>
                  <a:srgbClr val="3C3C3C"/>
                </a:solidFill>
                <a:effectLst/>
                <a:latin typeface="1und1WebSansBlackCn"/>
              </a:rPr>
              <a:t>*Multitarea</a:t>
            </a:r>
          </a:p>
          <a:p>
            <a:r>
              <a:rPr lang="es-MX" b="0" i="0" dirty="0">
                <a:solidFill>
                  <a:srgbClr val="3C3C3C"/>
                </a:solidFill>
                <a:effectLst/>
                <a:latin typeface="1und1WebSansBlackCn"/>
              </a:rPr>
              <a:t>*Sistema multiusuario</a:t>
            </a:r>
          </a:p>
          <a:p>
            <a:r>
              <a:rPr lang="es-MX" dirty="0">
                <a:solidFill>
                  <a:srgbClr val="3C3C3C"/>
                </a:solidFill>
                <a:latin typeface="1und1WebSansBlackCn"/>
              </a:rPr>
              <a:t>*</a:t>
            </a:r>
            <a:r>
              <a:rPr lang="es-MX" b="0" i="0" dirty="0">
                <a:solidFill>
                  <a:srgbClr val="3C3C3C"/>
                </a:solidFill>
                <a:effectLst/>
                <a:latin typeface="1und1WebSansBlackCn"/>
              </a:rPr>
              <a:t>Capacidad de red</a:t>
            </a:r>
          </a:p>
          <a:p>
            <a:endParaRPr lang="es-MX" b="0" i="0" dirty="0">
              <a:solidFill>
                <a:srgbClr val="3C3C3C"/>
              </a:solidFill>
              <a:effectLst/>
              <a:latin typeface="1und1WebSansBlackCn"/>
            </a:endParaRPr>
          </a:p>
          <a:p>
            <a:pPr algn="l"/>
            <a:endParaRPr lang="es-MX" b="0" i="0" dirty="0">
              <a:solidFill>
                <a:srgbClr val="3C3C3C"/>
              </a:solidFill>
              <a:effectLst/>
              <a:latin typeface="1und1WebSansBlackCn"/>
            </a:endParaRPr>
          </a:p>
        </p:txBody>
      </p:sp>
    </p:spTree>
    <p:extLst>
      <p:ext uri="{BB962C8B-B14F-4D97-AF65-F5344CB8AC3E}">
        <p14:creationId xmlns:p14="http://schemas.microsoft.com/office/powerpoint/2010/main" val="2069361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A8AE111-46C0-442E-9243-2CF19F2BF0A1}"/>
              </a:ext>
            </a:extLst>
          </p:cNvPr>
          <p:cNvSpPr txBox="1"/>
          <p:nvPr/>
        </p:nvSpPr>
        <p:spPr>
          <a:xfrm>
            <a:off x="2518117" y="97447"/>
            <a:ext cx="7155766" cy="769441"/>
          </a:xfrm>
          <a:prstGeom prst="rect">
            <a:avLst/>
          </a:prstGeom>
          <a:noFill/>
        </p:spPr>
        <p:txBody>
          <a:bodyPr wrap="square" rtlCol="0">
            <a:spAutoFit/>
          </a:bodyPr>
          <a:lstStyle/>
          <a:p>
            <a:pPr algn="ctr"/>
            <a:r>
              <a:rPr lang="es-MX" sz="4400" dirty="0">
                <a:latin typeface="Arial Nova Cond Light" panose="020B0604020202020204" pitchFamily="34" charset="0"/>
              </a:rPr>
              <a:t>Principales versiones SO(Mac OS)</a:t>
            </a:r>
          </a:p>
        </p:txBody>
      </p:sp>
      <p:sp>
        <p:nvSpPr>
          <p:cNvPr id="3" name="CuadroTexto 2">
            <a:extLst>
              <a:ext uri="{FF2B5EF4-FFF2-40B4-BE49-F238E27FC236}">
                <a16:creationId xmlns:a16="http://schemas.microsoft.com/office/drawing/2014/main" id="{E6AC97FF-5F3F-4CA0-B6AD-7F5D077EA220}"/>
              </a:ext>
            </a:extLst>
          </p:cNvPr>
          <p:cNvSpPr txBox="1"/>
          <p:nvPr/>
        </p:nvSpPr>
        <p:spPr>
          <a:xfrm>
            <a:off x="203472" y="1337193"/>
            <a:ext cx="1829004" cy="584775"/>
          </a:xfrm>
          <a:prstGeom prst="rect">
            <a:avLst/>
          </a:prstGeom>
          <a:noFill/>
        </p:spPr>
        <p:txBody>
          <a:bodyPr wrap="square" rtlCol="0">
            <a:spAutoFit/>
          </a:bodyPr>
          <a:lstStyle/>
          <a:p>
            <a:r>
              <a:rPr lang="es-MX" sz="3200" dirty="0">
                <a:latin typeface="Bahnschrift Light SemiCondensed" panose="020B0502040204020203" pitchFamily="34" charset="0"/>
              </a:rPr>
              <a:t>Mac OS</a:t>
            </a:r>
          </a:p>
        </p:txBody>
      </p:sp>
      <p:sp>
        <p:nvSpPr>
          <p:cNvPr id="4" name="CuadroTexto 3">
            <a:extLst>
              <a:ext uri="{FF2B5EF4-FFF2-40B4-BE49-F238E27FC236}">
                <a16:creationId xmlns:a16="http://schemas.microsoft.com/office/drawing/2014/main" id="{2EE0A99D-3AB1-4CE3-8134-69F9132B0ACE}"/>
              </a:ext>
            </a:extLst>
          </p:cNvPr>
          <p:cNvSpPr txBox="1"/>
          <p:nvPr/>
        </p:nvSpPr>
        <p:spPr>
          <a:xfrm>
            <a:off x="143938" y="1706525"/>
            <a:ext cx="2683667" cy="584775"/>
          </a:xfrm>
          <a:prstGeom prst="rect">
            <a:avLst/>
          </a:prstGeom>
          <a:noFill/>
        </p:spPr>
        <p:txBody>
          <a:bodyPr wrap="square" rtlCol="0">
            <a:spAutoFit/>
          </a:bodyPr>
          <a:lstStyle/>
          <a:p>
            <a:r>
              <a:rPr lang="es-MX" sz="3200" dirty="0">
                <a:solidFill>
                  <a:srgbClr val="FF0000"/>
                </a:solidFill>
                <a:latin typeface="Bahnschrift Light SemiCondensed" panose="020B0502040204020203" pitchFamily="34" charset="0"/>
              </a:rPr>
              <a:t>XEROX-1984</a:t>
            </a:r>
          </a:p>
        </p:txBody>
      </p:sp>
      <p:pic>
        <p:nvPicPr>
          <p:cNvPr id="6" name="Gráfico 5" descr="Dinero con relleno sólido">
            <a:extLst>
              <a:ext uri="{FF2B5EF4-FFF2-40B4-BE49-F238E27FC236}">
                <a16:creationId xmlns:a16="http://schemas.microsoft.com/office/drawing/2014/main" id="{D3A09C01-4AA0-4858-86EF-5D1BAA72FA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5239" y="1318697"/>
            <a:ext cx="914400" cy="914400"/>
          </a:xfrm>
          <a:prstGeom prst="rect">
            <a:avLst/>
          </a:prstGeom>
        </p:spPr>
      </p:pic>
      <p:sp>
        <p:nvSpPr>
          <p:cNvPr id="7" name="CuadroTexto 6">
            <a:extLst>
              <a:ext uri="{FF2B5EF4-FFF2-40B4-BE49-F238E27FC236}">
                <a16:creationId xmlns:a16="http://schemas.microsoft.com/office/drawing/2014/main" id="{4DC26276-0685-4814-8880-0A10F25E926C}"/>
              </a:ext>
            </a:extLst>
          </p:cNvPr>
          <p:cNvSpPr txBox="1"/>
          <p:nvPr/>
        </p:nvSpPr>
        <p:spPr>
          <a:xfrm>
            <a:off x="143939" y="2247089"/>
            <a:ext cx="8578030" cy="3970318"/>
          </a:xfrm>
          <a:prstGeom prst="rect">
            <a:avLst/>
          </a:prstGeom>
          <a:noFill/>
        </p:spPr>
        <p:txBody>
          <a:bodyPr wrap="square" rtlCol="0">
            <a:spAutoFit/>
          </a:bodyPr>
          <a:lstStyle/>
          <a:p>
            <a:r>
              <a:rPr lang="es-MX" sz="3600" dirty="0">
                <a:latin typeface="Bahnschrift Light SemiCondensed" panose="020B0502040204020203" pitchFamily="34" charset="0"/>
              </a:rPr>
              <a:t>SISTEMA 1</a:t>
            </a:r>
          </a:p>
          <a:p>
            <a:r>
              <a:rPr lang="es-MX" sz="3600" b="1" i="0" dirty="0">
                <a:solidFill>
                  <a:srgbClr val="515151"/>
                </a:solidFill>
                <a:effectLst/>
                <a:latin typeface="Bahnschrift Light SemiCondensed" panose="020B0502040204020203" pitchFamily="34" charset="0"/>
              </a:rPr>
              <a:t>Sistema 7-Finder </a:t>
            </a:r>
            <a:r>
              <a:rPr lang="es-MX" sz="3600" b="1" i="0" dirty="0" err="1">
                <a:solidFill>
                  <a:srgbClr val="515151"/>
                </a:solidFill>
                <a:effectLst/>
                <a:latin typeface="Bahnschrift Light SemiCondensed" panose="020B0502040204020203" pitchFamily="34" charset="0"/>
              </a:rPr>
              <a:t>multiple</a:t>
            </a:r>
            <a:r>
              <a:rPr lang="es-MX" sz="3600" b="1" i="0" dirty="0">
                <a:solidFill>
                  <a:srgbClr val="515151"/>
                </a:solidFill>
                <a:effectLst/>
                <a:latin typeface="Bahnschrift Light SemiCondensed" panose="020B0502040204020203" pitchFamily="34" charset="0"/>
              </a:rPr>
              <a:t> ,</a:t>
            </a:r>
            <a:r>
              <a:rPr lang="es-MX" sz="3600" b="0" i="0" dirty="0">
                <a:solidFill>
                  <a:srgbClr val="515151"/>
                </a:solidFill>
                <a:effectLst/>
                <a:latin typeface="Bahnschrift Light SemiCondensed" panose="020B0502040204020203" pitchFamily="34" charset="0"/>
              </a:rPr>
              <a:t>menú             (programas utilizados)</a:t>
            </a:r>
          </a:p>
          <a:p>
            <a:r>
              <a:rPr lang="es-MX" sz="3600" dirty="0">
                <a:solidFill>
                  <a:srgbClr val="515151"/>
                </a:solidFill>
                <a:latin typeface="Bahnschrift Light SemiCondensed" panose="020B0502040204020203" pitchFamily="34" charset="0"/>
              </a:rPr>
              <a:t>Color,3D</a:t>
            </a:r>
          </a:p>
          <a:p>
            <a:r>
              <a:rPr lang="es-MX" sz="3600" dirty="0">
                <a:solidFill>
                  <a:srgbClr val="515151"/>
                </a:solidFill>
                <a:latin typeface="Bahnschrift Light SemiCondensed" panose="020B0502040204020203" pitchFamily="34" charset="0"/>
              </a:rPr>
              <a:t>Sistema 8-</a:t>
            </a:r>
            <a:r>
              <a:rPr lang="es-MX" sz="3600" b="0" i="0" dirty="0">
                <a:solidFill>
                  <a:srgbClr val="515151"/>
                </a:solidFill>
                <a:effectLst/>
                <a:latin typeface="Bahnschrift Light SemiCondensed" panose="020B0502040204020203" pitchFamily="34" charset="0"/>
              </a:rPr>
              <a:t>El Web </a:t>
            </a:r>
            <a:r>
              <a:rPr lang="es-MX" sz="3600" b="0" i="0" dirty="0" err="1">
                <a:solidFill>
                  <a:srgbClr val="515151"/>
                </a:solidFill>
                <a:effectLst/>
                <a:latin typeface="Bahnschrift Light SemiCondensed" panose="020B0502040204020203" pitchFamily="34" charset="0"/>
              </a:rPr>
              <a:t>Sharing</a:t>
            </a:r>
            <a:r>
              <a:rPr lang="es-MX" sz="3600" b="0" i="0" dirty="0">
                <a:solidFill>
                  <a:srgbClr val="515151"/>
                </a:solidFill>
                <a:effectLst/>
                <a:latin typeface="Bahnschrift Light SemiCondensed" panose="020B0502040204020203" pitchFamily="34" charset="0"/>
              </a:rPr>
              <a:t> (paginas)</a:t>
            </a:r>
          </a:p>
          <a:p>
            <a:r>
              <a:rPr lang="es-MX" sz="3600" b="1" i="0" dirty="0">
                <a:solidFill>
                  <a:srgbClr val="515151"/>
                </a:solidFill>
                <a:effectLst/>
                <a:latin typeface="Bahnschrift Light SemiCondensed" panose="020B0502040204020203" pitchFamily="34" charset="0"/>
              </a:rPr>
              <a:t>Mac OS X-</a:t>
            </a:r>
            <a:r>
              <a:rPr lang="es-MX" sz="3600" b="0" i="0" dirty="0">
                <a:solidFill>
                  <a:srgbClr val="515151"/>
                </a:solidFill>
                <a:effectLst/>
                <a:latin typeface="Bahnschrift Light SemiCondensed" panose="020B0502040204020203" pitchFamily="34" charset="0"/>
              </a:rPr>
              <a:t>sistema operativo virtualmente en todas las </a:t>
            </a:r>
            <a:r>
              <a:rPr lang="es-MX" sz="3600" b="0" i="0" dirty="0" err="1">
                <a:solidFill>
                  <a:srgbClr val="515151"/>
                </a:solidFill>
                <a:effectLst/>
                <a:latin typeface="Bahnschrift Light SemiCondensed" panose="020B0502040204020203" pitchFamily="34" charset="0"/>
              </a:rPr>
              <a:t>Mac’s</a:t>
            </a:r>
            <a:endParaRPr lang="es-MX" sz="3600" dirty="0">
              <a:latin typeface="Bahnschrift Light SemiCondensed" panose="020B0502040204020203" pitchFamily="34" charset="0"/>
            </a:endParaRPr>
          </a:p>
        </p:txBody>
      </p:sp>
    </p:spTree>
    <p:extLst>
      <p:ext uri="{BB962C8B-B14F-4D97-AF65-F5344CB8AC3E}">
        <p14:creationId xmlns:p14="http://schemas.microsoft.com/office/powerpoint/2010/main" val="2328874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brir llave 1">
            <a:extLst>
              <a:ext uri="{FF2B5EF4-FFF2-40B4-BE49-F238E27FC236}">
                <a16:creationId xmlns:a16="http://schemas.microsoft.com/office/drawing/2014/main" id="{C87B226C-DDAB-4CE7-9E73-BC2739788963}"/>
              </a:ext>
            </a:extLst>
          </p:cNvPr>
          <p:cNvSpPr/>
          <p:nvPr/>
        </p:nvSpPr>
        <p:spPr>
          <a:xfrm>
            <a:off x="323763" y="496677"/>
            <a:ext cx="967409" cy="5200737"/>
          </a:xfrm>
          <a:prstGeom prst="leftBrace">
            <a:avLst/>
          </a:prstGeom>
          <a:ln w="762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 name="CuadroTexto 2">
            <a:extLst>
              <a:ext uri="{FF2B5EF4-FFF2-40B4-BE49-F238E27FC236}">
                <a16:creationId xmlns:a16="http://schemas.microsoft.com/office/drawing/2014/main" id="{EEB40BDB-A1F1-4153-87CC-D8BF1025024B}"/>
              </a:ext>
            </a:extLst>
          </p:cNvPr>
          <p:cNvSpPr txBox="1"/>
          <p:nvPr/>
        </p:nvSpPr>
        <p:spPr>
          <a:xfrm>
            <a:off x="1448972" y="295422"/>
            <a:ext cx="10170942" cy="5355312"/>
          </a:xfrm>
          <a:prstGeom prst="rect">
            <a:avLst/>
          </a:prstGeom>
          <a:noFill/>
        </p:spPr>
        <p:txBody>
          <a:bodyPr wrap="square" rtlCol="0">
            <a:spAutoFit/>
          </a:bodyPr>
          <a:lstStyle/>
          <a:p>
            <a:r>
              <a:rPr lang="pt-BR" sz="3600" b="1" i="0" dirty="0">
                <a:solidFill>
                  <a:srgbClr val="515151"/>
                </a:solidFill>
                <a:effectLst/>
                <a:latin typeface="Bahnschrift Light SemiCondensed" panose="020B0502040204020203" pitchFamily="34" charset="0"/>
              </a:rPr>
              <a:t>2001: Mac OS X 10.0 “</a:t>
            </a:r>
            <a:r>
              <a:rPr lang="pt-BR" sz="3600" b="1" i="0" dirty="0" err="1">
                <a:solidFill>
                  <a:srgbClr val="515151"/>
                </a:solidFill>
                <a:effectLst/>
                <a:latin typeface="Bahnschrift Light SemiCondensed" panose="020B0502040204020203" pitchFamily="34" charset="0"/>
              </a:rPr>
              <a:t>Cheetah</a:t>
            </a:r>
            <a:r>
              <a:rPr lang="pt-BR" sz="3600" b="1" i="0" dirty="0">
                <a:solidFill>
                  <a:srgbClr val="515151"/>
                </a:solidFill>
                <a:effectLst/>
                <a:latin typeface="Bahnschrift Light SemiCondensed" panose="020B0502040204020203" pitchFamily="34" charset="0"/>
              </a:rPr>
              <a:t>”</a:t>
            </a:r>
          </a:p>
          <a:p>
            <a:r>
              <a:rPr lang="es-MX" sz="3600" b="0" i="0" dirty="0">
                <a:solidFill>
                  <a:srgbClr val="515151"/>
                </a:solidFill>
                <a:effectLst/>
                <a:latin typeface="Bahnschrift Light SemiCondensed" panose="020B0502040204020203" pitchFamily="34" charset="0"/>
              </a:rPr>
              <a:t>Protegía la memoria </a:t>
            </a:r>
          </a:p>
          <a:p>
            <a:r>
              <a:rPr lang="es-MX" sz="3600" b="0" i="0" dirty="0">
                <a:solidFill>
                  <a:srgbClr val="515151"/>
                </a:solidFill>
                <a:effectLst/>
                <a:latin typeface="Bahnschrift Light SemiCondensed" panose="020B0502040204020203" pitchFamily="34" charset="0"/>
              </a:rPr>
              <a:t> </a:t>
            </a:r>
            <a:r>
              <a:rPr lang="es-MX" sz="3600" dirty="0">
                <a:solidFill>
                  <a:srgbClr val="515151"/>
                </a:solidFill>
                <a:latin typeface="Bahnschrift Light SemiCondensed" panose="020B0502040204020203" pitchFamily="34" charset="0"/>
              </a:rPr>
              <a:t>D</a:t>
            </a:r>
            <a:r>
              <a:rPr lang="es-MX" sz="3600" b="0" i="0" dirty="0">
                <a:solidFill>
                  <a:srgbClr val="515151"/>
                </a:solidFill>
                <a:effectLst/>
                <a:latin typeface="Bahnschrift Light SemiCondensed" panose="020B0502040204020203" pitchFamily="34" charset="0"/>
              </a:rPr>
              <a:t>rivers de los dispositivos podían ser cargados o descargados.</a:t>
            </a:r>
          </a:p>
          <a:p>
            <a:r>
              <a:rPr lang="pt-BR" sz="3600" b="1" i="0" dirty="0">
                <a:solidFill>
                  <a:srgbClr val="515151"/>
                </a:solidFill>
                <a:effectLst/>
                <a:latin typeface="Bahnschrift Light SemiCondensed" panose="020B0502040204020203" pitchFamily="34" charset="0"/>
              </a:rPr>
              <a:t>2001: Mac OS X 10.1 “Puma”</a:t>
            </a:r>
          </a:p>
          <a:p>
            <a:r>
              <a:rPr lang="pt-BR" sz="3600" b="1" i="0" dirty="0">
                <a:solidFill>
                  <a:srgbClr val="515151"/>
                </a:solidFill>
                <a:effectLst/>
                <a:latin typeface="Bahnschrift Light SemiCondensed" panose="020B0502040204020203" pitchFamily="34" charset="0"/>
              </a:rPr>
              <a:t>2002: Mac OS X 10.2 “Jaguar”</a:t>
            </a:r>
          </a:p>
          <a:p>
            <a:r>
              <a:rPr lang="pt-BR" sz="3600" dirty="0" err="1">
                <a:solidFill>
                  <a:srgbClr val="515151"/>
                </a:solidFill>
                <a:latin typeface="Bahnschrift Light SemiCondensed" panose="020B0502040204020203" pitchFamily="34" charset="0"/>
              </a:rPr>
              <a:t>Soporte</a:t>
            </a:r>
            <a:r>
              <a:rPr lang="pt-BR" sz="3600" dirty="0">
                <a:solidFill>
                  <a:srgbClr val="515151"/>
                </a:solidFill>
                <a:latin typeface="Bahnschrift Light SemiCondensed" panose="020B0502040204020203" pitchFamily="34" charset="0"/>
              </a:rPr>
              <a:t> para redes de Microsoft Windows,</a:t>
            </a:r>
            <a:r>
              <a:rPr lang="es-MX" sz="3600" b="0" i="0" dirty="0">
                <a:solidFill>
                  <a:srgbClr val="515151"/>
                </a:solidFill>
                <a:effectLst/>
                <a:latin typeface="Bahnschrift Light SemiCondensed" panose="020B0502040204020203" pitchFamily="34" charset="0"/>
              </a:rPr>
              <a:t> almacenar la información de contactos, chat con soporte, Finder con búsquedas integradas en cada ventana.</a:t>
            </a:r>
          </a:p>
          <a:p>
            <a:endParaRPr lang="es-MX" dirty="0"/>
          </a:p>
        </p:txBody>
      </p:sp>
    </p:spTree>
    <p:extLst>
      <p:ext uri="{BB962C8B-B14F-4D97-AF65-F5344CB8AC3E}">
        <p14:creationId xmlns:p14="http://schemas.microsoft.com/office/powerpoint/2010/main" val="123668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brir llave 1">
            <a:extLst>
              <a:ext uri="{FF2B5EF4-FFF2-40B4-BE49-F238E27FC236}">
                <a16:creationId xmlns:a16="http://schemas.microsoft.com/office/drawing/2014/main" id="{FD453466-74A7-4607-82B7-9C542126BE76}"/>
              </a:ext>
            </a:extLst>
          </p:cNvPr>
          <p:cNvSpPr/>
          <p:nvPr/>
        </p:nvSpPr>
        <p:spPr>
          <a:xfrm>
            <a:off x="126405" y="195267"/>
            <a:ext cx="728870" cy="5347404"/>
          </a:xfrm>
          <a:prstGeom prst="leftBrace">
            <a:avLst/>
          </a:prstGeom>
          <a:ln w="571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4" name="CuadroTexto 3">
            <a:extLst>
              <a:ext uri="{FF2B5EF4-FFF2-40B4-BE49-F238E27FC236}">
                <a16:creationId xmlns:a16="http://schemas.microsoft.com/office/drawing/2014/main" id="{951FBB43-2A76-4AEF-B01D-FDBA2764BF03}"/>
              </a:ext>
            </a:extLst>
          </p:cNvPr>
          <p:cNvSpPr txBox="1"/>
          <p:nvPr/>
        </p:nvSpPr>
        <p:spPr>
          <a:xfrm>
            <a:off x="855275" y="25536"/>
            <a:ext cx="11336725" cy="5909310"/>
          </a:xfrm>
          <a:prstGeom prst="rect">
            <a:avLst/>
          </a:prstGeom>
          <a:noFill/>
        </p:spPr>
        <p:txBody>
          <a:bodyPr wrap="square" rtlCol="0">
            <a:spAutoFit/>
          </a:bodyPr>
          <a:lstStyle/>
          <a:p>
            <a:r>
              <a:rPr lang="pt-BR" sz="3600" b="1" i="0" dirty="0">
                <a:solidFill>
                  <a:srgbClr val="515151"/>
                </a:solidFill>
                <a:effectLst/>
                <a:latin typeface="Bahnschrift Light SemiCondensed" panose="020B0502040204020203" pitchFamily="34" charset="0"/>
              </a:rPr>
              <a:t>2003: Mac OS X 10.3 “</a:t>
            </a:r>
            <a:r>
              <a:rPr lang="pt-BR" sz="3600" b="1" i="0" dirty="0" err="1">
                <a:solidFill>
                  <a:srgbClr val="515151"/>
                </a:solidFill>
                <a:effectLst/>
                <a:latin typeface="Bahnschrift Light SemiCondensed" panose="020B0502040204020203" pitchFamily="34" charset="0"/>
              </a:rPr>
              <a:t>Panther</a:t>
            </a:r>
            <a:r>
              <a:rPr lang="pt-BR" sz="3600" b="1" i="0" dirty="0">
                <a:solidFill>
                  <a:srgbClr val="515151"/>
                </a:solidFill>
                <a:effectLst/>
                <a:latin typeface="Bahnschrift Light SemiCondensed" panose="020B0502040204020203" pitchFamily="34" charset="0"/>
              </a:rPr>
              <a:t>”</a:t>
            </a:r>
          </a:p>
          <a:p>
            <a:r>
              <a:rPr lang="es-MX" sz="3600" dirty="0">
                <a:solidFill>
                  <a:srgbClr val="515151"/>
                </a:solidFill>
                <a:latin typeface="Bahnschrift Light SemiCondensed" panose="020B0502040204020203" pitchFamily="34" charset="0"/>
              </a:rPr>
              <a:t>A</a:t>
            </a:r>
            <a:r>
              <a:rPr lang="es-MX" sz="3600" b="0" i="0" dirty="0">
                <a:solidFill>
                  <a:srgbClr val="515151"/>
                </a:solidFill>
                <a:effectLst/>
                <a:latin typeface="Bahnschrift Light SemiCondensed" panose="020B0502040204020203" pitchFamily="34" charset="0"/>
              </a:rPr>
              <a:t>ctualización en la interfaz de usuario, una nueva forma de manipular ventanas, cambio Rápido de Usuarios, Finder(búsqueda rápida)</a:t>
            </a:r>
          </a:p>
          <a:p>
            <a:r>
              <a:rPr lang="pt-BR" sz="3600" b="1" i="0" dirty="0">
                <a:solidFill>
                  <a:srgbClr val="515151"/>
                </a:solidFill>
                <a:effectLst/>
                <a:latin typeface="Bahnschrift Light SemiCondensed" panose="020B0502040204020203" pitchFamily="34" charset="0"/>
              </a:rPr>
              <a:t> 2006: Mac OS X 10.5 “</a:t>
            </a:r>
            <a:r>
              <a:rPr lang="pt-BR" sz="3600" b="1" i="0" dirty="0" err="1">
                <a:solidFill>
                  <a:srgbClr val="515151"/>
                </a:solidFill>
                <a:effectLst/>
                <a:latin typeface="Bahnschrift Light SemiCondensed" panose="020B0502040204020203" pitchFamily="34" charset="0"/>
              </a:rPr>
              <a:t>Leopard</a:t>
            </a:r>
            <a:r>
              <a:rPr lang="pt-BR" sz="3600" b="1" i="0" dirty="0">
                <a:solidFill>
                  <a:srgbClr val="515151"/>
                </a:solidFill>
                <a:effectLst/>
                <a:latin typeface="Bahnschrift Light SemiCondensed" panose="020B0502040204020203" pitchFamily="34" charset="0"/>
              </a:rPr>
              <a:t>”</a:t>
            </a:r>
          </a:p>
          <a:p>
            <a:r>
              <a:rPr lang="pt-BR" sz="3600" b="1" dirty="0">
                <a:solidFill>
                  <a:srgbClr val="515151"/>
                </a:solidFill>
                <a:latin typeface="Bahnschrift Light SemiCondensed" panose="020B0502040204020203" pitchFamily="34" charset="0"/>
              </a:rPr>
              <a:t>Volver a </a:t>
            </a:r>
            <a:r>
              <a:rPr lang="pt-BR" sz="3600" b="1" dirty="0" err="1">
                <a:solidFill>
                  <a:srgbClr val="515151"/>
                </a:solidFill>
                <a:latin typeface="Bahnschrift Light SemiCondensed" panose="020B0502040204020203" pitchFamily="34" charset="0"/>
              </a:rPr>
              <a:t>los</a:t>
            </a:r>
            <a:r>
              <a:rPr lang="pt-BR" sz="3600" b="1" dirty="0">
                <a:solidFill>
                  <a:srgbClr val="515151"/>
                </a:solidFill>
                <a:latin typeface="Bahnschrift Light SemiCondensed" panose="020B0502040204020203" pitchFamily="34" charset="0"/>
              </a:rPr>
              <a:t> </a:t>
            </a:r>
            <a:r>
              <a:rPr lang="pt-BR" sz="3600" b="1" dirty="0" err="1">
                <a:solidFill>
                  <a:srgbClr val="515151"/>
                </a:solidFill>
                <a:latin typeface="Bahnschrift Light SemiCondensed" panose="020B0502040204020203" pitchFamily="34" charset="0"/>
              </a:rPr>
              <a:t>contenidos</a:t>
            </a:r>
            <a:r>
              <a:rPr lang="pt-BR" sz="3600" b="1" dirty="0">
                <a:solidFill>
                  <a:srgbClr val="515151"/>
                </a:solidFill>
                <a:latin typeface="Bahnschrift Light SemiCondensed" panose="020B0502040204020203" pitchFamily="34" charset="0"/>
              </a:rPr>
              <a:t> de una carpeta,</a:t>
            </a:r>
            <a:r>
              <a:rPr lang="es-MX" sz="3600" b="1" i="0" dirty="0">
                <a:solidFill>
                  <a:srgbClr val="515151"/>
                </a:solidFill>
                <a:effectLst/>
                <a:latin typeface="Bahnschrift Light SemiCondensed" panose="020B0502040204020203" pitchFamily="34" charset="0"/>
              </a:rPr>
              <a:t> </a:t>
            </a:r>
            <a:r>
              <a:rPr lang="es-MX" sz="3600" b="1" i="0" dirty="0" err="1">
                <a:solidFill>
                  <a:srgbClr val="515151"/>
                </a:solidFill>
                <a:effectLst/>
                <a:latin typeface="Bahnschrift Light SemiCondensed" panose="020B0502040204020203" pitchFamily="34" charset="0"/>
              </a:rPr>
              <a:t>iChat</a:t>
            </a:r>
            <a:r>
              <a:rPr lang="es-MX" sz="3600" b="1" i="0" dirty="0">
                <a:solidFill>
                  <a:srgbClr val="515151"/>
                </a:solidFill>
                <a:effectLst/>
                <a:latin typeface="Bahnschrift Light SemiCondensed" panose="020B0502040204020203" pitchFamily="34" charset="0"/>
              </a:rPr>
              <a:t>: </a:t>
            </a:r>
            <a:r>
              <a:rPr lang="es-MX" sz="3600" b="0" i="0" dirty="0">
                <a:solidFill>
                  <a:srgbClr val="515151"/>
                </a:solidFill>
                <a:effectLst/>
                <a:latin typeface="Bahnschrift Light SemiCondensed" panose="020B0502040204020203" pitchFamily="34" charset="0"/>
              </a:rPr>
              <a:t>videochats, iconos animados, </a:t>
            </a:r>
            <a:r>
              <a:rPr lang="es-MX" sz="3600" b="0" i="0" dirty="0" err="1">
                <a:solidFill>
                  <a:srgbClr val="515151"/>
                </a:solidFill>
                <a:effectLst/>
                <a:latin typeface="Bahnschrift Light SemiCondensed" panose="020B0502040204020203" pitchFamily="34" charset="0"/>
              </a:rPr>
              <a:t>QuickLook</a:t>
            </a:r>
            <a:r>
              <a:rPr lang="es-MX" sz="3600" b="0" i="0" dirty="0">
                <a:solidFill>
                  <a:srgbClr val="515151"/>
                </a:solidFill>
                <a:effectLst/>
                <a:latin typeface="Bahnschrift Light SemiCondensed" panose="020B0502040204020203" pitchFamily="34" charset="0"/>
              </a:rPr>
              <a:t> : abrir varios archivos a la vez con diferentes extensiones, búsquedas en otras Mac conectadas en red.</a:t>
            </a:r>
            <a:endParaRPr lang="pt-BR" sz="3600" b="1" i="0" dirty="0">
              <a:solidFill>
                <a:srgbClr val="515151"/>
              </a:solidFill>
              <a:effectLst/>
              <a:latin typeface="Bahnschrift Light SemiCondensed" panose="020B0502040204020203" pitchFamily="34" charset="0"/>
            </a:endParaRPr>
          </a:p>
          <a:p>
            <a:r>
              <a:rPr lang="es-MX" sz="3600" dirty="0">
                <a:latin typeface="Bahnschrift Light SemiCondensed" panose="020B0502040204020203" pitchFamily="34" charset="0"/>
              </a:rPr>
              <a:t>MacOS Big </a:t>
            </a:r>
          </a:p>
          <a:p>
            <a:endParaRPr lang="es-MX" dirty="0"/>
          </a:p>
        </p:txBody>
      </p:sp>
    </p:spTree>
    <p:extLst>
      <p:ext uri="{BB962C8B-B14F-4D97-AF65-F5344CB8AC3E}">
        <p14:creationId xmlns:p14="http://schemas.microsoft.com/office/powerpoint/2010/main" val="1674668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De OS X volvemos a MacOS: historia del sistema operativo de escritorio de  Apple">
            <a:extLst>
              <a:ext uri="{FF2B5EF4-FFF2-40B4-BE49-F238E27FC236}">
                <a16:creationId xmlns:a16="http://schemas.microsoft.com/office/drawing/2014/main" id="{CBDB1CE8-DF60-4EC4-A31B-768CF2A8F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296"/>
            <a:ext cx="5692727" cy="38078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acOS Big Sur: The MacStories Review - MacStories">
            <a:extLst>
              <a:ext uri="{FF2B5EF4-FFF2-40B4-BE49-F238E27FC236}">
                <a16:creationId xmlns:a16="http://schemas.microsoft.com/office/drawing/2014/main" id="{4786D685-2EA5-4F80-84DA-F6AB79B5C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885" y="604194"/>
            <a:ext cx="6292115" cy="3742006"/>
          </a:xfrm>
          <a:prstGeom prst="rect">
            <a:avLst/>
          </a:prstGeom>
          <a:noFill/>
          <a:extLst>
            <a:ext uri="{909E8E84-426E-40DD-AFC4-6F175D3DCCD1}">
              <a14:hiddenFill xmlns:a14="http://schemas.microsoft.com/office/drawing/2010/main">
                <a:solidFill>
                  <a:srgbClr val="FFFFFF"/>
                </a:solidFill>
              </a14:hiddenFill>
            </a:ext>
          </a:extLst>
        </p:spPr>
      </p:pic>
      <p:sp>
        <p:nvSpPr>
          <p:cNvPr id="6" name="Flecha: curvada hacia arriba 5">
            <a:extLst>
              <a:ext uri="{FF2B5EF4-FFF2-40B4-BE49-F238E27FC236}">
                <a16:creationId xmlns:a16="http://schemas.microsoft.com/office/drawing/2014/main" id="{AF719E29-C415-4A50-AEBC-0C391982A7E1}"/>
              </a:ext>
            </a:extLst>
          </p:cNvPr>
          <p:cNvSpPr/>
          <p:nvPr/>
        </p:nvSpPr>
        <p:spPr>
          <a:xfrm>
            <a:off x="3542714" y="4557932"/>
            <a:ext cx="5106572" cy="1252025"/>
          </a:xfrm>
          <a:prstGeom prst="curvedUp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38062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041CE78-2A67-4AF2-A6AF-7E179D3984A7}"/>
              </a:ext>
            </a:extLst>
          </p:cNvPr>
          <p:cNvSpPr txBox="1"/>
          <p:nvPr/>
        </p:nvSpPr>
        <p:spPr>
          <a:xfrm>
            <a:off x="0" y="889843"/>
            <a:ext cx="12192000" cy="4247317"/>
          </a:xfrm>
          <a:prstGeom prst="rect">
            <a:avLst/>
          </a:prstGeom>
          <a:noFill/>
        </p:spPr>
        <p:txBody>
          <a:bodyPr wrap="square" rtlCol="0">
            <a:spAutoFit/>
          </a:bodyPr>
          <a:lstStyle/>
          <a:p>
            <a:r>
              <a:rPr lang="es-MX" sz="3600" b="1" i="0" dirty="0">
                <a:solidFill>
                  <a:srgbClr val="333333"/>
                </a:solidFill>
                <a:effectLst/>
                <a:latin typeface="Montserrat"/>
              </a:rPr>
              <a:t>Windows 98</a:t>
            </a:r>
          </a:p>
          <a:p>
            <a:pPr algn="l"/>
            <a:r>
              <a:rPr lang="es-MX" sz="3600" dirty="0">
                <a:solidFill>
                  <a:srgbClr val="333333"/>
                </a:solidFill>
                <a:latin typeface="Montserrat"/>
              </a:rPr>
              <a:t>E</a:t>
            </a:r>
            <a:r>
              <a:rPr lang="es-MX" sz="3600" b="0" i="0" dirty="0">
                <a:solidFill>
                  <a:srgbClr val="333333"/>
                </a:solidFill>
                <a:effectLst/>
                <a:latin typeface="Montserrat"/>
              </a:rPr>
              <a:t>ntrada </a:t>
            </a:r>
            <a:r>
              <a:rPr lang="es-MX" sz="3600" b="0" i="0" dirty="0" err="1">
                <a:solidFill>
                  <a:srgbClr val="333333"/>
                </a:solidFill>
                <a:effectLst/>
                <a:latin typeface="Montserrat"/>
              </a:rPr>
              <a:t>DVDs</a:t>
            </a:r>
            <a:r>
              <a:rPr lang="es-MX" sz="3600" b="0" i="0" dirty="0">
                <a:solidFill>
                  <a:srgbClr val="333333"/>
                </a:solidFill>
                <a:effectLst/>
                <a:latin typeface="Montserrat"/>
              </a:rPr>
              <a:t> y puerto USB.</a:t>
            </a:r>
          </a:p>
          <a:p>
            <a:r>
              <a:rPr lang="es-MX" sz="3600" b="1" i="0" dirty="0">
                <a:solidFill>
                  <a:srgbClr val="333333"/>
                </a:solidFill>
                <a:effectLst/>
                <a:latin typeface="Montserrat"/>
              </a:rPr>
              <a:t>Windows 2000</a:t>
            </a:r>
          </a:p>
          <a:p>
            <a:r>
              <a:rPr lang="es-MX" sz="3600" dirty="0">
                <a:solidFill>
                  <a:srgbClr val="333333"/>
                </a:solidFill>
                <a:latin typeface="Montserrat"/>
              </a:rPr>
              <a:t>O</a:t>
            </a:r>
            <a:r>
              <a:rPr lang="es-MX" sz="3600" i="0" dirty="0">
                <a:solidFill>
                  <a:srgbClr val="333333"/>
                </a:solidFill>
                <a:effectLst/>
                <a:latin typeface="Montserrat"/>
              </a:rPr>
              <a:t>pciones</a:t>
            </a:r>
            <a:r>
              <a:rPr lang="es-MX" sz="3600" b="0" i="0" dirty="0">
                <a:solidFill>
                  <a:srgbClr val="333333"/>
                </a:solidFill>
                <a:effectLst/>
                <a:latin typeface="Montserrat"/>
              </a:rPr>
              <a:t> para una mayor protección de archivos.</a:t>
            </a:r>
            <a:endParaRPr lang="es-MX" sz="3600" b="1" i="0" dirty="0">
              <a:solidFill>
                <a:srgbClr val="333333"/>
              </a:solidFill>
              <a:effectLst/>
              <a:latin typeface="Montserrat"/>
            </a:endParaRPr>
          </a:p>
          <a:p>
            <a:r>
              <a:rPr lang="es-MX" sz="3600" b="1" i="0" dirty="0">
                <a:solidFill>
                  <a:srgbClr val="333333"/>
                </a:solidFill>
                <a:effectLst/>
                <a:latin typeface="Montserrat"/>
              </a:rPr>
              <a:t>Windows Me</a:t>
            </a:r>
          </a:p>
          <a:p>
            <a:r>
              <a:rPr lang="es-MX" sz="3600" b="1" i="0" dirty="0">
                <a:solidFill>
                  <a:srgbClr val="333333"/>
                </a:solidFill>
                <a:effectLst/>
                <a:latin typeface="Montserrat"/>
              </a:rPr>
              <a:t>Windows XP</a:t>
            </a:r>
          </a:p>
          <a:p>
            <a:r>
              <a:rPr lang="es-MX" sz="3600" dirty="0">
                <a:solidFill>
                  <a:srgbClr val="333333"/>
                </a:solidFill>
                <a:latin typeface="Montserrat"/>
              </a:rPr>
              <a:t>M</a:t>
            </a:r>
            <a:r>
              <a:rPr lang="es-MX" sz="3600" b="0" i="0" dirty="0">
                <a:solidFill>
                  <a:srgbClr val="333333"/>
                </a:solidFill>
                <a:effectLst/>
                <a:latin typeface="Montserrat"/>
              </a:rPr>
              <a:t>ejoras gráficas, además un gran incremento de velocidad</a:t>
            </a:r>
            <a:endParaRPr lang="es-MX" b="1" i="0" dirty="0">
              <a:solidFill>
                <a:srgbClr val="333333"/>
              </a:solidFill>
              <a:effectLst/>
              <a:latin typeface="Montserrat"/>
            </a:endParaRPr>
          </a:p>
          <a:p>
            <a:endParaRPr lang="es-MX" dirty="0"/>
          </a:p>
        </p:txBody>
      </p:sp>
      <p:sp>
        <p:nvSpPr>
          <p:cNvPr id="3" name="CuadroTexto 2">
            <a:extLst>
              <a:ext uri="{FF2B5EF4-FFF2-40B4-BE49-F238E27FC236}">
                <a16:creationId xmlns:a16="http://schemas.microsoft.com/office/drawing/2014/main" id="{72DEF8E8-EC4F-410A-96C3-3CD315A3202A}"/>
              </a:ext>
            </a:extLst>
          </p:cNvPr>
          <p:cNvSpPr txBox="1"/>
          <p:nvPr/>
        </p:nvSpPr>
        <p:spPr>
          <a:xfrm>
            <a:off x="3535680" y="211016"/>
            <a:ext cx="5120640" cy="1107996"/>
          </a:xfrm>
          <a:prstGeom prst="rect">
            <a:avLst/>
          </a:prstGeom>
          <a:noFill/>
        </p:spPr>
        <p:txBody>
          <a:bodyPr wrap="square" rtlCol="0">
            <a:spAutoFit/>
          </a:bodyPr>
          <a:lstStyle/>
          <a:p>
            <a:pPr algn="ctr"/>
            <a:r>
              <a:rPr lang="es-MX" sz="4800" dirty="0">
                <a:latin typeface="Arial Black" panose="020B0A04020102020204" pitchFamily="34" charset="0"/>
              </a:rPr>
              <a:t>Windows OS</a:t>
            </a:r>
          </a:p>
          <a:p>
            <a:pPr algn="ctr"/>
            <a:endParaRPr lang="es-MX" dirty="0"/>
          </a:p>
        </p:txBody>
      </p:sp>
      <p:pic>
        <p:nvPicPr>
          <p:cNvPr id="4" name="Picture 2" descr="Dimension 9100 - Dell Community">
            <a:extLst>
              <a:ext uri="{FF2B5EF4-FFF2-40B4-BE49-F238E27FC236}">
                <a16:creationId xmlns:a16="http://schemas.microsoft.com/office/drawing/2014/main" id="{C941C2C2-42EF-4144-9BFB-EC83BF9ACD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44616" y="4811524"/>
            <a:ext cx="9481624" cy="203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655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brir llave 1">
            <a:extLst>
              <a:ext uri="{FF2B5EF4-FFF2-40B4-BE49-F238E27FC236}">
                <a16:creationId xmlns:a16="http://schemas.microsoft.com/office/drawing/2014/main" id="{3B500886-A1DA-40BC-9776-D1F4A3ABA4B8}"/>
              </a:ext>
            </a:extLst>
          </p:cNvPr>
          <p:cNvSpPr/>
          <p:nvPr/>
        </p:nvSpPr>
        <p:spPr>
          <a:xfrm>
            <a:off x="161574" y="275116"/>
            <a:ext cx="829994" cy="5355312"/>
          </a:xfrm>
          <a:prstGeom prst="leftBrace">
            <a:avLst/>
          </a:prstGeom>
          <a:ln w="571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 name="CuadroTexto 2">
            <a:extLst>
              <a:ext uri="{FF2B5EF4-FFF2-40B4-BE49-F238E27FC236}">
                <a16:creationId xmlns:a16="http://schemas.microsoft.com/office/drawing/2014/main" id="{42E506CA-79E4-4299-88F6-A8EF67D32725}"/>
              </a:ext>
            </a:extLst>
          </p:cNvPr>
          <p:cNvSpPr txBox="1"/>
          <p:nvPr/>
        </p:nvSpPr>
        <p:spPr>
          <a:xfrm>
            <a:off x="593188" y="472858"/>
            <a:ext cx="11437238" cy="5355312"/>
          </a:xfrm>
          <a:prstGeom prst="rect">
            <a:avLst/>
          </a:prstGeom>
          <a:noFill/>
        </p:spPr>
        <p:txBody>
          <a:bodyPr wrap="square" rtlCol="0">
            <a:spAutoFit/>
          </a:bodyPr>
          <a:lstStyle/>
          <a:p>
            <a:r>
              <a:rPr lang="es-MX" sz="3600" b="1" i="0" dirty="0">
                <a:solidFill>
                  <a:srgbClr val="333333"/>
                </a:solidFill>
                <a:effectLst/>
                <a:latin typeface="Montserrat"/>
              </a:rPr>
              <a:t>Windows 7</a:t>
            </a:r>
          </a:p>
          <a:p>
            <a:r>
              <a:rPr lang="es-MX" sz="3600" b="1" i="0" dirty="0">
                <a:solidFill>
                  <a:srgbClr val="333333"/>
                </a:solidFill>
                <a:effectLst/>
                <a:latin typeface="Montserrat"/>
              </a:rPr>
              <a:t>Windows 8</a:t>
            </a:r>
          </a:p>
          <a:p>
            <a:pPr algn="l"/>
            <a:r>
              <a:rPr lang="es-MX" sz="3600" dirty="0">
                <a:solidFill>
                  <a:srgbClr val="333333"/>
                </a:solidFill>
                <a:latin typeface="Montserrat"/>
              </a:rPr>
              <a:t>E</a:t>
            </a:r>
            <a:r>
              <a:rPr lang="es-MX" sz="3600" b="0" i="0" dirty="0">
                <a:solidFill>
                  <a:srgbClr val="333333"/>
                </a:solidFill>
                <a:effectLst/>
                <a:latin typeface="Montserrat"/>
              </a:rPr>
              <a:t>liminación del clásico menú de Inicio de Windows por Tiles, quitaron el botón de inicio de Windows.</a:t>
            </a:r>
          </a:p>
          <a:p>
            <a:r>
              <a:rPr lang="es-MX" sz="3600" b="1" i="0" dirty="0">
                <a:solidFill>
                  <a:srgbClr val="333333"/>
                </a:solidFill>
                <a:effectLst/>
                <a:latin typeface="Montserrat"/>
              </a:rPr>
              <a:t>Windows 10</a:t>
            </a:r>
          </a:p>
          <a:p>
            <a:pPr algn="l"/>
            <a:r>
              <a:rPr lang="es-MX" sz="3600" dirty="0">
                <a:solidFill>
                  <a:srgbClr val="333333"/>
                </a:solidFill>
                <a:latin typeface="Montserrat"/>
              </a:rPr>
              <a:t>M</a:t>
            </a:r>
            <a:r>
              <a:rPr lang="es-MX" sz="3600" b="0" i="0" dirty="0">
                <a:solidFill>
                  <a:srgbClr val="333333"/>
                </a:solidFill>
                <a:effectLst/>
                <a:latin typeface="Montserrat"/>
              </a:rPr>
              <a:t>ultiplataforma, asistente </a:t>
            </a:r>
            <a:r>
              <a:rPr lang="es-MX" sz="3600" dirty="0">
                <a:solidFill>
                  <a:srgbClr val="333333"/>
                </a:solidFill>
                <a:latin typeface="Montserrat"/>
              </a:rPr>
              <a:t>C</a:t>
            </a:r>
            <a:r>
              <a:rPr lang="es-MX" sz="3600" b="0" i="0" dirty="0">
                <a:solidFill>
                  <a:srgbClr val="333333"/>
                </a:solidFill>
                <a:effectLst/>
                <a:latin typeface="Montserrat"/>
              </a:rPr>
              <a:t>ortana</a:t>
            </a:r>
            <a:endParaRPr lang="es-MX" sz="3600" b="1" dirty="0">
              <a:solidFill>
                <a:srgbClr val="333333"/>
              </a:solidFill>
              <a:latin typeface="Montserrat"/>
            </a:endParaRPr>
          </a:p>
          <a:p>
            <a:r>
              <a:rPr lang="es-MX" sz="3600" dirty="0"/>
              <a:t>Windows Core OS </a:t>
            </a:r>
          </a:p>
          <a:p>
            <a:r>
              <a:rPr lang="es-MX" sz="3600" dirty="0">
                <a:solidFill>
                  <a:srgbClr val="333333"/>
                </a:solidFill>
                <a:latin typeface="Charter"/>
              </a:rPr>
              <a:t>I</a:t>
            </a:r>
            <a:r>
              <a:rPr lang="es-MX" sz="3600" b="0" i="0" dirty="0">
                <a:solidFill>
                  <a:srgbClr val="333333"/>
                </a:solidFill>
                <a:effectLst/>
                <a:latin typeface="Charter"/>
              </a:rPr>
              <a:t>nterfaces de usuario diseñados,</a:t>
            </a:r>
            <a:r>
              <a:rPr lang="es-MX" sz="3600" dirty="0">
                <a:solidFill>
                  <a:srgbClr val="333333"/>
                </a:solidFill>
                <a:latin typeface="Charter"/>
              </a:rPr>
              <a:t> pantalla triple, dispositivos desplegables.</a:t>
            </a:r>
            <a:endParaRPr lang="es-MX" sz="3600" dirty="0"/>
          </a:p>
          <a:p>
            <a:pPr algn="l"/>
            <a:endParaRPr lang="es-MX" b="1" i="0" dirty="0">
              <a:solidFill>
                <a:srgbClr val="333333"/>
              </a:solidFill>
              <a:effectLst/>
              <a:latin typeface="Montserrat"/>
            </a:endParaRPr>
          </a:p>
        </p:txBody>
      </p:sp>
    </p:spTree>
    <p:extLst>
      <p:ext uri="{BB962C8B-B14F-4D97-AF65-F5344CB8AC3E}">
        <p14:creationId xmlns:p14="http://schemas.microsoft.com/office/powerpoint/2010/main" val="785311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istoria de Windows y descarga de últimos Service Pack">
            <a:extLst>
              <a:ext uri="{FF2B5EF4-FFF2-40B4-BE49-F238E27FC236}">
                <a16:creationId xmlns:a16="http://schemas.microsoft.com/office/drawing/2014/main" id="{64173C25-64D3-48C1-894F-6CAA03F2B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619"/>
            <a:ext cx="5973528" cy="4706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omprar tablets con Windows* y tecnología Intel">
            <a:extLst>
              <a:ext uri="{FF2B5EF4-FFF2-40B4-BE49-F238E27FC236}">
                <a16:creationId xmlns:a16="http://schemas.microsoft.com/office/drawing/2014/main" id="{CCEDF701-7976-4D3D-9000-ECD143BF4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889" y="-689264"/>
            <a:ext cx="6604004" cy="6512976"/>
          </a:xfrm>
          <a:prstGeom prst="rect">
            <a:avLst/>
          </a:prstGeom>
          <a:noFill/>
          <a:extLst>
            <a:ext uri="{909E8E84-426E-40DD-AFC4-6F175D3DCCD1}">
              <a14:hiddenFill xmlns:a14="http://schemas.microsoft.com/office/drawing/2010/main">
                <a:solidFill>
                  <a:srgbClr val="FFFFFF"/>
                </a:solidFill>
              </a14:hiddenFill>
            </a:ext>
          </a:extLst>
        </p:spPr>
      </p:pic>
      <p:sp>
        <p:nvSpPr>
          <p:cNvPr id="4" name="Flecha: curvada hacia arriba 3">
            <a:extLst>
              <a:ext uri="{FF2B5EF4-FFF2-40B4-BE49-F238E27FC236}">
                <a16:creationId xmlns:a16="http://schemas.microsoft.com/office/drawing/2014/main" id="{F72DC393-EE9B-4E8C-AA36-8E39D700AB4F}"/>
              </a:ext>
            </a:extLst>
          </p:cNvPr>
          <p:cNvSpPr/>
          <p:nvPr/>
        </p:nvSpPr>
        <p:spPr>
          <a:xfrm>
            <a:off x="3967089" y="4895790"/>
            <a:ext cx="3784209" cy="759421"/>
          </a:xfrm>
          <a:prstGeom prst="curvedUp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102629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A9955AC-7563-4481-AE8A-58DDCB688C43}"/>
              </a:ext>
            </a:extLst>
          </p:cNvPr>
          <p:cNvSpPr txBox="1"/>
          <p:nvPr/>
        </p:nvSpPr>
        <p:spPr>
          <a:xfrm>
            <a:off x="3790121" y="0"/>
            <a:ext cx="4611757" cy="707886"/>
          </a:xfrm>
          <a:prstGeom prst="rect">
            <a:avLst/>
          </a:prstGeom>
          <a:noFill/>
        </p:spPr>
        <p:txBody>
          <a:bodyPr wrap="square" rtlCol="0">
            <a:spAutoFit/>
          </a:bodyPr>
          <a:lstStyle/>
          <a:p>
            <a:pPr algn="ctr"/>
            <a:r>
              <a:rPr lang="es-MX" sz="4000" dirty="0"/>
              <a:t>LINUX SO </a:t>
            </a:r>
          </a:p>
        </p:txBody>
      </p:sp>
      <p:sp>
        <p:nvSpPr>
          <p:cNvPr id="3" name="CuadroTexto 2">
            <a:extLst>
              <a:ext uri="{FF2B5EF4-FFF2-40B4-BE49-F238E27FC236}">
                <a16:creationId xmlns:a16="http://schemas.microsoft.com/office/drawing/2014/main" id="{A0A46F95-1AB5-453B-A8EE-7BF92B6AB8C3}"/>
              </a:ext>
            </a:extLst>
          </p:cNvPr>
          <p:cNvSpPr txBox="1"/>
          <p:nvPr/>
        </p:nvSpPr>
        <p:spPr>
          <a:xfrm>
            <a:off x="-1" y="535900"/>
            <a:ext cx="12191999" cy="5539978"/>
          </a:xfrm>
          <a:prstGeom prst="rect">
            <a:avLst/>
          </a:prstGeom>
          <a:noFill/>
        </p:spPr>
        <p:txBody>
          <a:bodyPr wrap="square" rtlCol="0">
            <a:spAutoFit/>
          </a:bodyPr>
          <a:lstStyle/>
          <a:p>
            <a:pPr algn="l"/>
            <a:r>
              <a:rPr lang="es-MX" sz="2800" i="0" dirty="0">
                <a:solidFill>
                  <a:srgbClr val="333333"/>
                </a:solidFill>
                <a:effectLst/>
                <a:latin typeface="Bahnschrift Light SemiCondensed" panose="020B0502040204020203" pitchFamily="34" charset="0"/>
              </a:rPr>
              <a:t>Ubuntu:</a:t>
            </a:r>
          </a:p>
          <a:p>
            <a:pPr algn="l"/>
            <a:r>
              <a:rPr lang="es-MX" sz="2800" dirty="0">
                <a:solidFill>
                  <a:srgbClr val="333333"/>
                </a:solidFill>
                <a:latin typeface="Bahnschrift Light SemiCondensed" panose="020B0502040204020203" pitchFamily="34" charset="0"/>
              </a:rPr>
              <a:t>S</a:t>
            </a:r>
            <a:r>
              <a:rPr lang="es-MX" sz="2800" i="0" dirty="0">
                <a:solidFill>
                  <a:srgbClr val="333333"/>
                </a:solidFill>
                <a:effectLst/>
                <a:latin typeface="Bahnschrift Light SemiCondensed" panose="020B0502040204020203" pitchFamily="34" charset="0"/>
              </a:rPr>
              <a:t>istema seguro, estable y fácil de utilizar, comunidad en la red.          </a:t>
            </a:r>
          </a:p>
          <a:p>
            <a:r>
              <a:rPr lang="es-MX" sz="2800" i="0" dirty="0">
                <a:solidFill>
                  <a:srgbClr val="333333"/>
                </a:solidFill>
                <a:effectLst/>
                <a:latin typeface="Bahnschrift Light SemiCondensed" panose="020B0502040204020203" pitchFamily="34" charset="0"/>
              </a:rPr>
              <a:t> </a:t>
            </a:r>
          </a:p>
          <a:p>
            <a:endParaRPr lang="es-MX" sz="2800" i="0" dirty="0">
              <a:solidFill>
                <a:srgbClr val="333333"/>
              </a:solidFill>
              <a:effectLst/>
              <a:latin typeface="Bahnschrift Light SemiCondensed" panose="020B0502040204020203" pitchFamily="34" charset="0"/>
            </a:endParaRPr>
          </a:p>
          <a:p>
            <a:r>
              <a:rPr lang="es-MX" sz="2800" i="0" dirty="0">
                <a:solidFill>
                  <a:srgbClr val="333333"/>
                </a:solidFill>
                <a:effectLst/>
                <a:latin typeface="Bahnschrift Light SemiCondensed" panose="020B0502040204020203" pitchFamily="34" charset="0"/>
              </a:rPr>
              <a:t>Linux </a:t>
            </a:r>
            <a:r>
              <a:rPr lang="es-MX" sz="2800" i="0" dirty="0" err="1">
                <a:solidFill>
                  <a:srgbClr val="333333"/>
                </a:solidFill>
                <a:effectLst/>
                <a:latin typeface="Bahnschrift Light SemiCondensed" panose="020B0502040204020203" pitchFamily="34" charset="0"/>
              </a:rPr>
              <a:t>Mint</a:t>
            </a:r>
            <a:endParaRPr lang="es-MX" sz="2800" i="0" dirty="0">
              <a:solidFill>
                <a:srgbClr val="333333"/>
              </a:solidFill>
              <a:effectLst/>
              <a:latin typeface="Bahnschrift Light SemiCondensed" panose="020B0502040204020203" pitchFamily="34" charset="0"/>
            </a:endParaRPr>
          </a:p>
          <a:p>
            <a:pPr algn="l"/>
            <a:r>
              <a:rPr lang="es-MX" sz="2800" dirty="0">
                <a:solidFill>
                  <a:srgbClr val="333333"/>
                </a:solidFill>
                <a:latin typeface="Bahnschrift Light SemiCondensed" panose="020B0502040204020203" pitchFamily="34" charset="0"/>
              </a:rPr>
              <a:t>N</a:t>
            </a:r>
            <a:r>
              <a:rPr lang="es-MX" sz="2800" i="0" dirty="0">
                <a:solidFill>
                  <a:srgbClr val="333333"/>
                </a:solidFill>
                <a:effectLst/>
                <a:latin typeface="Bahnschrift Light SemiCondensed" panose="020B0502040204020203" pitchFamily="34" charset="0"/>
              </a:rPr>
              <a:t>uevas aplicaciones, un nuevo escritorio para aquellos a quienes no les guste Unity, nuevos ajustes.</a:t>
            </a:r>
          </a:p>
          <a:p>
            <a:endParaRPr lang="es-MX" sz="2800" i="0" dirty="0">
              <a:solidFill>
                <a:srgbClr val="333333"/>
              </a:solidFill>
              <a:effectLst/>
              <a:latin typeface="Bahnschrift Light SemiCondensed" panose="020B0502040204020203" pitchFamily="34" charset="0"/>
            </a:endParaRPr>
          </a:p>
          <a:p>
            <a:r>
              <a:rPr lang="es-MX" sz="2800" i="0" dirty="0">
                <a:solidFill>
                  <a:srgbClr val="333333"/>
                </a:solidFill>
                <a:effectLst/>
                <a:latin typeface="Bahnschrift Light SemiCondensed" panose="020B0502040204020203" pitchFamily="34" charset="0"/>
              </a:rPr>
              <a:t>Debian</a:t>
            </a:r>
          </a:p>
          <a:p>
            <a:pPr algn="l"/>
            <a:r>
              <a:rPr lang="es-MX" sz="2800" i="0" dirty="0">
                <a:solidFill>
                  <a:srgbClr val="333333"/>
                </a:solidFill>
                <a:effectLst/>
                <a:latin typeface="Bahnschrift Light SemiCondensed" panose="020B0502040204020203" pitchFamily="34" charset="0"/>
              </a:rPr>
              <a:t>Esta distribución viene con los paquetes necesarios, fue el primero en distribuirse, mayor personalización, y un mayor rendimiento, más complicada de utilizar para los usuarios sin demasiada experiencia.</a:t>
            </a:r>
          </a:p>
          <a:p>
            <a:pPr algn="l"/>
            <a:endParaRPr lang="es-MX" b="1" i="0" dirty="0">
              <a:solidFill>
                <a:srgbClr val="333333"/>
              </a:solidFill>
              <a:effectLst/>
              <a:latin typeface="Montserrat"/>
            </a:endParaRPr>
          </a:p>
        </p:txBody>
      </p:sp>
      <p:pic>
        <p:nvPicPr>
          <p:cNvPr id="4" name="Picture 4" descr="Versiones de Ubuntu">
            <a:extLst>
              <a:ext uri="{FF2B5EF4-FFF2-40B4-BE49-F238E27FC236}">
                <a16:creationId xmlns:a16="http://schemas.microsoft.com/office/drawing/2014/main" id="{617AAE46-864E-45F0-A3ED-CA97353EE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835" y="1370155"/>
            <a:ext cx="4430500" cy="1439350"/>
          </a:xfrm>
          <a:prstGeom prst="rect">
            <a:avLst/>
          </a:prstGeom>
          <a:noFill/>
          <a:extLst>
            <a:ext uri="{909E8E84-426E-40DD-AFC4-6F175D3DCCD1}">
              <a14:hiddenFill xmlns:a14="http://schemas.microsoft.com/office/drawing/2010/main">
                <a:solidFill>
                  <a:srgbClr val="FFFFFF"/>
                </a:solidFill>
              </a14:hiddenFill>
            </a:ext>
          </a:extLst>
        </p:spPr>
      </p:pic>
      <p:pic>
        <p:nvPicPr>
          <p:cNvPr id="7" name="Gráfico 6" descr="Estrella con relleno sólido">
            <a:extLst>
              <a:ext uri="{FF2B5EF4-FFF2-40B4-BE49-F238E27FC236}">
                <a16:creationId xmlns:a16="http://schemas.microsoft.com/office/drawing/2014/main" id="{0881177B-C41F-4711-B68D-E2DEA7C13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1545" y="250686"/>
            <a:ext cx="914400" cy="914400"/>
          </a:xfrm>
          <a:prstGeom prst="rect">
            <a:avLst/>
          </a:prstGeom>
        </p:spPr>
      </p:pic>
      <p:pic>
        <p:nvPicPr>
          <p:cNvPr id="10" name="Gráfico 9" descr="Estrella con relleno sólido">
            <a:extLst>
              <a:ext uri="{FF2B5EF4-FFF2-40B4-BE49-F238E27FC236}">
                <a16:creationId xmlns:a16="http://schemas.microsoft.com/office/drawing/2014/main" id="{72540B70-311C-45FD-81E8-F889B9F8E7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611" y="3726574"/>
            <a:ext cx="914400" cy="914400"/>
          </a:xfrm>
          <a:prstGeom prst="rect">
            <a:avLst/>
          </a:prstGeom>
        </p:spPr>
      </p:pic>
      <p:pic>
        <p:nvPicPr>
          <p:cNvPr id="5" name="Picture 6" descr="Como instalar Ubuntu/Debian sin problemas? particionado manual y correcto -  Visión Radical">
            <a:extLst>
              <a:ext uri="{FF2B5EF4-FFF2-40B4-BE49-F238E27FC236}">
                <a16:creationId xmlns:a16="http://schemas.microsoft.com/office/drawing/2014/main" id="{DF6460A0-C977-4B73-9922-C53788F3E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6084" y="5118479"/>
            <a:ext cx="3846544" cy="179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05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4C0471-E8F9-4B41-BF6F-8111B4C96B73}"/>
              </a:ext>
            </a:extLst>
          </p:cNvPr>
          <p:cNvSpPr>
            <a:spLocks noGrp="1"/>
          </p:cNvSpPr>
          <p:nvPr>
            <p:ph type="title"/>
          </p:nvPr>
        </p:nvSpPr>
        <p:spPr>
          <a:xfrm>
            <a:off x="304301" y="315259"/>
            <a:ext cx="3851600" cy="1098216"/>
          </a:xfrm>
        </p:spPr>
        <p:txBody>
          <a:bodyPr>
            <a:normAutofit/>
          </a:bodyPr>
          <a:lstStyle/>
          <a:p>
            <a:r>
              <a:rPr lang="es-MX" sz="4400" dirty="0"/>
              <a:t>Comunicar</a:t>
            </a:r>
          </a:p>
        </p:txBody>
      </p:sp>
      <p:pic>
        <p:nvPicPr>
          <p:cNvPr id="1026" name="Picture 2" descr="Computadora TEXA Xaman con procesador Intel Core i7">
            <a:extLst>
              <a:ext uri="{FF2B5EF4-FFF2-40B4-BE49-F238E27FC236}">
                <a16:creationId xmlns:a16="http://schemas.microsoft.com/office/drawing/2014/main" id="{B2437D11-722E-4795-88B2-9B3E64AE2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49" y="1059464"/>
            <a:ext cx="3717549" cy="25547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ED: ¿Por qué pelear contra los celulares y las redes sociales?">
            <a:extLst>
              <a:ext uri="{FF2B5EF4-FFF2-40B4-BE49-F238E27FC236}">
                <a16:creationId xmlns:a16="http://schemas.microsoft.com/office/drawing/2014/main" id="{F6488A83-4A05-4E49-B8A5-FBD03B2808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3961" y="495284"/>
            <a:ext cx="4382372" cy="33316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presoras Comerciales de Alto Rendimiento | Epson México">
            <a:extLst>
              <a:ext uri="{FF2B5EF4-FFF2-40B4-BE49-F238E27FC236}">
                <a16:creationId xmlns:a16="http://schemas.microsoft.com/office/drawing/2014/main" id="{A2F9E489-E5A4-41F1-BE93-A8B7107F8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77" y="3614203"/>
            <a:ext cx="4726881" cy="37317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7 proyectos Raspberry Pi para montar en tu coche: un panel Tesla, WiFi,  una consola">
            <a:extLst>
              <a:ext uri="{FF2B5EF4-FFF2-40B4-BE49-F238E27FC236}">
                <a16:creationId xmlns:a16="http://schemas.microsoft.com/office/drawing/2014/main" id="{4C69C534-B533-4341-B751-D83CA987B1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8140" y="3883334"/>
            <a:ext cx="4284050" cy="254187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ersona gif – Mi Espacio En Línea">
            <a:extLst>
              <a:ext uri="{FF2B5EF4-FFF2-40B4-BE49-F238E27FC236}">
                <a16:creationId xmlns:a16="http://schemas.microsoft.com/office/drawing/2014/main" id="{5619C7D0-F939-4A03-929C-B2E8464CE3ED}"/>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4773753" y="495284"/>
            <a:ext cx="2324513" cy="376597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de flecha 5">
            <a:extLst>
              <a:ext uri="{FF2B5EF4-FFF2-40B4-BE49-F238E27FC236}">
                <a16:creationId xmlns:a16="http://schemas.microsoft.com/office/drawing/2014/main" id="{1C591F4B-2534-4612-B945-278632C2E404}"/>
              </a:ext>
            </a:extLst>
          </p:cNvPr>
          <p:cNvCxnSpPr>
            <a:cxnSpLocks/>
          </p:cNvCxnSpPr>
          <p:nvPr/>
        </p:nvCxnSpPr>
        <p:spPr>
          <a:xfrm>
            <a:off x="4210944" y="2279374"/>
            <a:ext cx="1315213"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9" name="Conector recto de flecha 8">
            <a:extLst>
              <a:ext uri="{FF2B5EF4-FFF2-40B4-BE49-F238E27FC236}">
                <a16:creationId xmlns:a16="http://schemas.microsoft.com/office/drawing/2014/main" id="{D50AA647-290B-42BA-9340-0B95370FBD0A}"/>
              </a:ext>
            </a:extLst>
          </p:cNvPr>
          <p:cNvCxnSpPr/>
          <p:nvPr/>
        </p:nvCxnSpPr>
        <p:spPr>
          <a:xfrm flipH="1">
            <a:off x="4757530" y="3525078"/>
            <a:ext cx="967409" cy="490331"/>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1" name="Conector recto de flecha 10">
            <a:extLst>
              <a:ext uri="{FF2B5EF4-FFF2-40B4-BE49-F238E27FC236}">
                <a16:creationId xmlns:a16="http://schemas.microsoft.com/office/drawing/2014/main" id="{546EA0D2-1820-46B4-9826-A910210F5538}"/>
              </a:ext>
            </a:extLst>
          </p:cNvPr>
          <p:cNvCxnSpPr>
            <a:cxnSpLocks/>
          </p:cNvCxnSpPr>
          <p:nvPr/>
        </p:nvCxnSpPr>
        <p:spPr>
          <a:xfrm>
            <a:off x="6644037" y="3614203"/>
            <a:ext cx="940904" cy="496754"/>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14" name="Conector recto de flecha 13">
            <a:extLst>
              <a:ext uri="{FF2B5EF4-FFF2-40B4-BE49-F238E27FC236}">
                <a16:creationId xmlns:a16="http://schemas.microsoft.com/office/drawing/2014/main" id="{E60B6C24-1046-4C1F-9D98-D0A4230D9EC6}"/>
              </a:ext>
            </a:extLst>
          </p:cNvPr>
          <p:cNvCxnSpPr>
            <a:cxnSpLocks/>
          </p:cNvCxnSpPr>
          <p:nvPr/>
        </p:nvCxnSpPr>
        <p:spPr>
          <a:xfrm>
            <a:off x="6665845" y="2279374"/>
            <a:ext cx="1099464" cy="1"/>
          </a:xfrm>
          <a:prstGeom prst="straightConnector1">
            <a:avLst/>
          </a:prstGeom>
          <a:ln w="28575">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1834A3A0-9D4C-4B42-BF61-60AE4C0BC40A}"/>
              </a:ext>
            </a:extLst>
          </p:cNvPr>
          <p:cNvSpPr txBox="1"/>
          <p:nvPr/>
        </p:nvSpPr>
        <p:spPr>
          <a:xfrm>
            <a:off x="4172124" y="73720"/>
            <a:ext cx="2226038" cy="584775"/>
          </a:xfrm>
          <a:prstGeom prst="rect">
            <a:avLst/>
          </a:prstGeom>
          <a:noFill/>
        </p:spPr>
        <p:txBody>
          <a:bodyPr wrap="square" rtlCol="0">
            <a:spAutoFit/>
          </a:bodyPr>
          <a:lstStyle/>
          <a:p>
            <a:r>
              <a:rPr lang="es-MX" sz="3200" dirty="0"/>
              <a:t>Administra</a:t>
            </a:r>
            <a:r>
              <a:rPr lang="es-MX" sz="2800" dirty="0"/>
              <a:t> </a:t>
            </a:r>
          </a:p>
        </p:txBody>
      </p:sp>
      <p:sp>
        <p:nvSpPr>
          <p:cNvPr id="19" name="CuadroTexto 18">
            <a:extLst>
              <a:ext uri="{FF2B5EF4-FFF2-40B4-BE49-F238E27FC236}">
                <a16:creationId xmlns:a16="http://schemas.microsoft.com/office/drawing/2014/main" id="{845EFDF4-90EF-46D7-98C6-5041C4A8F1B1}"/>
              </a:ext>
            </a:extLst>
          </p:cNvPr>
          <p:cNvSpPr txBox="1"/>
          <p:nvPr/>
        </p:nvSpPr>
        <p:spPr>
          <a:xfrm>
            <a:off x="4172124" y="561698"/>
            <a:ext cx="2926658" cy="584775"/>
          </a:xfrm>
          <a:prstGeom prst="rect">
            <a:avLst/>
          </a:prstGeom>
          <a:noFill/>
        </p:spPr>
        <p:txBody>
          <a:bodyPr wrap="square" rtlCol="0">
            <a:spAutoFit/>
          </a:bodyPr>
          <a:lstStyle/>
          <a:p>
            <a:r>
              <a:rPr lang="es-MX" sz="3200" dirty="0"/>
              <a:t>Organiza</a:t>
            </a:r>
          </a:p>
        </p:txBody>
      </p:sp>
      <p:sp>
        <p:nvSpPr>
          <p:cNvPr id="21" name="CuadroTexto 20">
            <a:extLst>
              <a:ext uri="{FF2B5EF4-FFF2-40B4-BE49-F238E27FC236}">
                <a16:creationId xmlns:a16="http://schemas.microsoft.com/office/drawing/2014/main" id="{C9E6F126-49DB-489B-A287-43B414CB78F3}"/>
              </a:ext>
            </a:extLst>
          </p:cNvPr>
          <p:cNvSpPr txBox="1"/>
          <p:nvPr/>
        </p:nvSpPr>
        <p:spPr>
          <a:xfrm>
            <a:off x="6414385" y="13058"/>
            <a:ext cx="4079754" cy="1077218"/>
          </a:xfrm>
          <a:prstGeom prst="rect">
            <a:avLst/>
          </a:prstGeom>
          <a:noFill/>
        </p:spPr>
        <p:txBody>
          <a:bodyPr wrap="square" rtlCol="0">
            <a:spAutoFit/>
          </a:bodyPr>
          <a:lstStyle/>
          <a:p>
            <a:r>
              <a:rPr lang="es-MX" sz="3200" dirty="0"/>
              <a:t>Verificar</a:t>
            </a:r>
            <a:r>
              <a:rPr lang="es-MX" dirty="0"/>
              <a:t> </a:t>
            </a:r>
            <a:r>
              <a:rPr lang="es-MX" sz="3200" dirty="0"/>
              <a:t>funcionamiento</a:t>
            </a:r>
          </a:p>
        </p:txBody>
      </p:sp>
      <p:pic>
        <p:nvPicPr>
          <p:cNvPr id="1042" name="Picture 18" descr="Servidores cloud, ¿cuáles son sus ventajas? | Blog de Daniel Yesurón">
            <a:extLst>
              <a:ext uri="{FF2B5EF4-FFF2-40B4-BE49-F238E27FC236}">
                <a16:creationId xmlns:a16="http://schemas.microsoft.com/office/drawing/2014/main" id="{C6C2EDC8-F0EC-4CC9-9133-983378C52C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3735" y="4243716"/>
            <a:ext cx="3741574" cy="2973076"/>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A8182D0C-467F-4B02-BC17-4F9651AD81FD}"/>
              </a:ext>
            </a:extLst>
          </p:cNvPr>
          <p:cNvSpPr txBox="1"/>
          <p:nvPr/>
        </p:nvSpPr>
        <p:spPr>
          <a:xfrm>
            <a:off x="6550634" y="2659264"/>
            <a:ext cx="4079754" cy="1077218"/>
          </a:xfrm>
          <a:prstGeom prst="rect">
            <a:avLst/>
          </a:prstGeom>
          <a:noFill/>
        </p:spPr>
        <p:txBody>
          <a:bodyPr wrap="square" rtlCol="0">
            <a:spAutoFit/>
          </a:bodyPr>
          <a:lstStyle/>
          <a:p>
            <a:r>
              <a:rPr lang="es-MX" sz="3200" dirty="0"/>
              <a:t>A través de Herramientas </a:t>
            </a:r>
          </a:p>
        </p:txBody>
      </p:sp>
      <p:sp>
        <p:nvSpPr>
          <p:cNvPr id="23" name="CuadroTexto 22">
            <a:extLst>
              <a:ext uri="{FF2B5EF4-FFF2-40B4-BE49-F238E27FC236}">
                <a16:creationId xmlns:a16="http://schemas.microsoft.com/office/drawing/2014/main" id="{1F5CAF39-74B1-427A-A144-F3A1EF361BA8}"/>
              </a:ext>
            </a:extLst>
          </p:cNvPr>
          <p:cNvSpPr txBox="1"/>
          <p:nvPr/>
        </p:nvSpPr>
        <p:spPr>
          <a:xfrm>
            <a:off x="3160407" y="4026926"/>
            <a:ext cx="2803756" cy="523220"/>
          </a:xfrm>
          <a:prstGeom prst="rect">
            <a:avLst/>
          </a:prstGeom>
          <a:noFill/>
        </p:spPr>
        <p:txBody>
          <a:bodyPr wrap="square" rtlCol="0">
            <a:spAutoFit/>
          </a:bodyPr>
          <a:lstStyle/>
          <a:p>
            <a:r>
              <a:rPr lang="es-MX" sz="2800" dirty="0"/>
              <a:t>Controladores</a:t>
            </a:r>
          </a:p>
        </p:txBody>
      </p:sp>
    </p:spTree>
    <p:extLst>
      <p:ext uri="{BB962C8B-B14F-4D97-AF65-F5344CB8AC3E}">
        <p14:creationId xmlns:p14="http://schemas.microsoft.com/office/powerpoint/2010/main" val="38590180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down)">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9514333-4360-456A-8598-A0EB38905D51}"/>
              </a:ext>
            </a:extLst>
          </p:cNvPr>
          <p:cNvSpPr txBox="1"/>
          <p:nvPr/>
        </p:nvSpPr>
        <p:spPr>
          <a:xfrm>
            <a:off x="-50669" y="151179"/>
            <a:ext cx="12192000" cy="6124754"/>
          </a:xfrm>
          <a:prstGeom prst="rect">
            <a:avLst/>
          </a:prstGeom>
          <a:noFill/>
        </p:spPr>
        <p:txBody>
          <a:bodyPr wrap="square">
            <a:spAutoFit/>
          </a:bodyPr>
          <a:lstStyle/>
          <a:p>
            <a:r>
              <a:rPr lang="es-MX" sz="2800" i="0" dirty="0" err="1">
                <a:solidFill>
                  <a:srgbClr val="333333"/>
                </a:solidFill>
                <a:effectLst/>
                <a:latin typeface="Bahnschrift Light SemiCondensed" panose="020B0502040204020203" pitchFamily="34" charset="0"/>
              </a:rPr>
              <a:t>Arch</a:t>
            </a:r>
            <a:r>
              <a:rPr lang="es-MX" sz="2800" i="0" dirty="0">
                <a:solidFill>
                  <a:srgbClr val="333333"/>
                </a:solidFill>
                <a:effectLst/>
                <a:latin typeface="Bahnschrift Light SemiCondensed" panose="020B0502040204020203" pitchFamily="34" charset="0"/>
              </a:rPr>
              <a:t> Linux</a:t>
            </a:r>
          </a:p>
          <a:p>
            <a:pPr algn="l"/>
            <a:r>
              <a:rPr lang="es-MX" sz="2800" i="0" dirty="0">
                <a:solidFill>
                  <a:srgbClr val="333333"/>
                </a:solidFill>
                <a:effectLst/>
                <a:latin typeface="Bahnschrift Light SemiCondensed" panose="020B0502040204020203" pitchFamily="34" charset="0"/>
              </a:rPr>
              <a:t>Se instalan los paquetes que necesites                   </a:t>
            </a:r>
          </a:p>
          <a:p>
            <a:endParaRPr lang="es-MX" sz="2800" i="0" dirty="0">
              <a:solidFill>
                <a:srgbClr val="333333"/>
              </a:solidFill>
              <a:effectLst/>
              <a:latin typeface="Bahnschrift Light SemiCondensed" panose="020B0502040204020203" pitchFamily="34" charset="0"/>
            </a:endParaRPr>
          </a:p>
          <a:p>
            <a:r>
              <a:rPr lang="es-MX" sz="2800" i="0" dirty="0">
                <a:solidFill>
                  <a:srgbClr val="333333"/>
                </a:solidFill>
                <a:effectLst/>
                <a:latin typeface="Bahnschrift Light SemiCondensed" panose="020B0502040204020203" pitchFamily="34" charset="0"/>
              </a:rPr>
              <a:t>Elementary OS</a:t>
            </a:r>
          </a:p>
          <a:p>
            <a:pPr algn="l"/>
            <a:r>
              <a:rPr lang="es-MX" sz="2800" i="0" dirty="0">
                <a:solidFill>
                  <a:srgbClr val="333333"/>
                </a:solidFill>
                <a:effectLst/>
                <a:latin typeface="Bahnschrift Light SemiCondensed" panose="020B0502040204020203" pitchFamily="34" charset="0"/>
              </a:rPr>
              <a:t>Apariencia muy similar a la de Mac OS X.</a:t>
            </a:r>
          </a:p>
          <a:p>
            <a:pPr algn="l"/>
            <a:r>
              <a:rPr lang="es-MX" sz="2800" i="0" dirty="0">
                <a:solidFill>
                  <a:srgbClr val="333333"/>
                </a:solidFill>
                <a:effectLst/>
                <a:latin typeface="Bahnschrift Light SemiCondensed" panose="020B0502040204020203" pitchFamily="34" charset="0"/>
              </a:rPr>
              <a:t>Fedora</a:t>
            </a:r>
          </a:p>
          <a:p>
            <a:pPr algn="l"/>
            <a:r>
              <a:rPr lang="es-MX" sz="2800" dirty="0">
                <a:solidFill>
                  <a:srgbClr val="333333"/>
                </a:solidFill>
                <a:latin typeface="Bahnschrift Light SemiCondensed" panose="020B0502040204020203" pitchFamily="34" charset="0"/>
              </a:rPr>
              <a:t>P</a:t>
            </a:r>
            <a:r>
              <a:rPr lang="es-MX" sz="2800" i="0" dirty="0">
                <a:solidFill>
                  <a:srgbClr val="333333"/>
                </a:solidFill>
                <a:effectLst/>
                <a:latin typeface="Bahnschrift Light SemiCondensed" panose="020B0502040204020203" pitchFamily="34" charset="0"/>
              </a:rPr>
              <a:t>ropias aplicaciones y no compatibles con paquetes de Ubuntu ya que pertenece a la compañía Red </a:t>
            </a:r>
            <a:r>
              <a:rPr lang="es-MX" sz="2800" i="0" dirty="0" err="1">
                <a:solidFill>
                  <a:srgbClr val="333333"/>
                </a:solidFill>
                <a:effectLst/>
                <a:latin typeface="Bahnschrift Light SemiCondensed" panose="020B0502040204020203" pitchFamily="34" charset="0"/>
              </a:rPr>
              <a:t>Had</a:t>
            </a:r>
            <a:r>
              <a:rPr lang="es-MX" sz="2800" i="0" dirty="0">
                <a:solidFill>
                  <a:srgbClr val="333333"/>
                </a:solidFill>
                <a:effectLst/>
                <a:latin typeface="Bahnschrift Light SemiCondensed" panose="020B0502040204020203" pitchFamily="34" charset="0"/>
              </a:rPr>
              <a:t>.</a:t>
            </a:r>
          </a:p>
          <a:p>
            <a:endParaRPr lang="es-MX" sz="2800" i="0" dirty="0">
              <a:solidFill>
                <a:srgbClr val="333333"/>
              </a:solidFill>
              <a:effectLst/>
              <a:latin typeface="Bahnschrift Light SemiCondensed" panose="020B0502040204020203" pitchFamily="34" charset="0"/>
            </a:endParaRPr>
          </a:p>
          <a:p>
            <a:r>
              <a:rPr lang="es-MX" sz="2800" i="0" dirty="0">
                <a:solidFill>
                  <a:srgbClr val="333333"/>
                </a:solidFill>
                <a:effectLst/>
                <a:latin typeface="Bahnschrift Light SemiCondensed" panose="020B0502040204020203" pitchFamily="34" charset="0"/>
              </a:rPr>
              <a:t>Kali Linux</a:t>
            </a:r>
          </a:p>
          <a:p>
            <a:pPr algn="l"/>
            <a:r>
              <a:rPr lang="es-MX" sz="2800" dirty="0">
                <a:solidFill>
                  <a:srgbClr val="333333"/>
                </a:solidFill>
                <a:latin typeface="Bahnschrift Light SemiCondensed" panose="020B0502040204020203" pitchFamily="34" charset="0"/>
              </a:rPr>
              <a:t>B</a:t>
            </a:r>
            <a:r>
              <a:rPr lang="es-MX" sz="2800" i="0" dirty="0">
                <a:solidFill>
                  <a:srgbClr val="333333"/>
                </a:solidFill>
                <a:effectLst/>
                <a:latin typeface="Bahnschrift Light SemiCondensed" panose="020B0502040204020203" pitchFamily="34" charset="0"/>
              </a:rPr>
              <a:t>asada en Debian diseñada para auditar redes y buscar vulnerabilidades en los sistemas</a:t>
            </a:r>
          </a:p>
          <a:p>
            <a:r>
              <a:rPr lang="es-MX" sz="2800" i="0" dirty="0" err="1">
                <a:solidFill>
                  <a:srgbClr val="333333"/>
                </a:solidFill>
                <a:effectLst/>
                <a:latin typeface="Bahnschrift Light SemiCondensed" panose="020B0502040204020203" pitchFamily="34" charset="0"/>
              </a:rPr>
              <a:t>BlackArch</a:t>
            </a:r>
            <a:r>
              <a:rPr lang="es-MX" sz="2800" i="0" dirty="0">
                <a:solidFill>
                  <a:srgbClr val="333333"/>
                </a:solidFill>
                <a:effectLst/>
                <a:latin typeface="Bahnschrift Light SemiCondensed" panose="020B0502040204020203" pitchFamily="34" charset="0"/>
              </a:rPr>
              <a:t> Linux</a:t>
            </a:r>
          </a:p>
          <a:p>
            <a:r>
              <a:rPr lang="es-MX" sz="2800" i="0" dirty="0" err="1">
                <a:solidFill>
                  <a:srgbClr val="333333"/>
                </a:solidFill>
                <a:effectLst/>
                <a:latin typeface="Bahnschrift Light SemiCondensed" panose="020B0502040204020203" pitchFamily="34" charset="0"/>
              </a:rPr>
              <a:t>Bugtraq</a:t>
            </a:r>
            <a:endParaRPr lang="es-MX" sz="2800" i="0" dirty="0">
              <a:solidFill>
                <a:srgbClr val="333333"/>
              </a:solidFill>
              <a:effectLst/>
              <a:latin typeface="Bahnschrift Light SemiCondensed" panose="020B0502040204020203" pitchFamily="34" charset="0"/>
            </a:endParaRPr>
          </a:p>
        </p:txBody>
      </p:sp>
      <p:pic>
        <p:nvPicPr>
          <p:cNvPr id="4" name="Picture 2">
            <a:extLst>
              <a:ext uri="{FF2B5EF4-FFF2-40B4-BE49-F238E27FC236}">
                <a16:creationId xmlns:a16="http://schemas.microsoft.com/office/drawing/2014/main" id="{25713CAB-1BD2-40FD-9676-C450B8F3F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551" y="41770"/>
            <a:ext cx="3367780" cy="25232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Underc0de Blog: Acerca de Kali Linux o similares">
            <a:extLst>
              <a:ext uri="{FF2B5EF4-FFF2-40B4-BE49-F238E27FC236}">
                <a16:creationId xmlns:a16="http://schemas.microsoft.com/office/drawing/2014/main" id="{A67F65BD-3721-4EC6-B93D-16AC05F0C2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6255" y="5079072"/>
            <a:ext cx="4706374" cy="2353187"/>
          </a:xfrm>
          <a:prstGeom prst="rect">
            <a:avLst/>
          </a:prstGeom>
          <a:noFill/>
          <a:extLst>
            <a:ext uri="{909E8E84-426E-40DD-AFC4-6F175D3DCCD1}">
              <a14:hiddenFill xmlns:a14="http://schemas.microsoft.com/office/drawing/2010/main">
                <a:solidFill>
                  <a:srgbClr val="FFFFFF"/>
                </a:solidFill>
              </a14:hiddenFill>
            </a:ext>
          </a:extLst>
        </p:spPr>
      </p:pic>
      <p:pic>
        <p:nvPicPr>
          <p:cNvPr id="8" name="Gráfico 7" descr="Estrella con relleno sólido">
            <a:extLst>
              <a:ext uri="{FF2B5EF4-FFF2-40B4-BE49-F238E27FC236}">
                <a16:creationId xmlns:a16="http://schemas.microsoft.com/office/drawing/2014/main" id="{8118EC19-51B2-4EFE-9807-FBB6D64E80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3915" y="-101006"/>
            <a:ext cx="914400" cy="914400"/>
          </a:xfrm>
          <a:prstGeom prst="rect">
            <a:avLst/>
          </a:prstGeom>
        </p:spPr>
      </p:pic>
      <p:pic>
        <p:nvPicPr>
          <p:cNvPr id="9" name="Gráfico 8" descr="Estrella con relleno sólido">
            <a:extLst>
              <a:ext uri="{FF2B5EF4-FFF2-40B4-BE49-F238E27FC236}">
                <a16:creationId xmlns:a16="http://schemas.microsoft.com/office/drawing/2014/main" id="{28507D31-1D56-4C96-B41D-253B42496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1996" y="3644167"/>
            <a:ext cx="914400" cy="914400"/>
          </a:xfrm>
          <a:prstGeom prst="rect">
            <a:avLst/>
          </a:prstGeom>
        </p:spPr>
      </p:pic>
    </p:spTree>
    <p:extLst>
      <p:ext uri="{BB962C8B-B14F-4D97-AF65-F5344CB8AC3E}">
        <p14:creationId xmlns:p14="http://schemas.microsoft.com/office/powerpoint/2010/main" val="1759367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81B2381-CC1D-4541-AE3E-5853FB5AF85C}"/>
              </a:ext>
            </a:extLst>
          </p:cNvPr>
          <p:cNvSpPr txBox="1"/>
          <p:nvPr/>
        </p:nvSpPr>
        <p:spPr>
          <a:xfrm>
            <a:off x="407963" y="304362"/>
            <a:ext cx="9566031" cy="1200329"/>
          </a:xfrm>
          <a:prstGeom prst="rect">
            <a:avLst/>
          </a:prstGeom>
          <a:noFill/>
        </p:spPr>
        <p:txBody>
          <a:bodyPr wrap="square" rtlCol="0">
            <a:spAutoFit/>
          </a:bodyPr>
          <a:lstStyle/>
          <a:p>
            <a:r>
              <a:rPr lang="es-MX" sz="3600" b="1" dirty="0"/>
              <a:t>Mac OS:               Sistema operativo de paga</a:t>
            </a:r>
          </a:p>
          <a:p>
            <a:r>
              <a:rPr lang="es-MX" sz="3600" b="1" dirty="0"/>
              <a:t>Windows:                    </a:t>
            </a:r>
          </a:p>
        </p:txBody>
      </p:sp>
      <p:sp>
        <p:nvSpPr>
          <p:cNvPr id="4" name="CuadroTexto 3">
            <a:extLst>
              <a:ext uri="{FF2B5EF4-FFF2-40B4-BE49-F238E27FC236}">
                <a16:creationId xmlns:a16="http://schemas.microsoft.com/office/drawing/2014/main" id="{DB59A235-DD50-4CC9-A3E8-66AA7F1EFECA}"/>
              </a:ext>
            </a:extLst>
          </p:cNvPr>
          <p:cNvSpPr txBox="1"/>
          <p:nvPr/>
        </p:nvSpPr>
        <p:spPr>
          <a:xfrm>
            <a:off x="407963" y="2098885"/>
            <a:ext cx="11784037" cy="646331"/>
          </a:xfrm>
          <a:prstGeom prst="rect">
            <a:avLst/>
          </a:prstGeom>
          <a:noFill/>
        </p:spPr>
        <p:txBody>
          <a:bodyPr wrap="square" rtlCol="0">
            <a:spAutoFit/>
          </a:bodyPr>
          <a:lstStyle/>
          <a:p>
            <a:r>
              <a:rPr lang="es-MX" sz="3600" b="1" dirty="0"/>
              <a:t>LINUX:                SISTEMA OPERATIVO LIBRE </a:t>
            </a:r>
          </a:p>
        </p:txBody>
      </p:sp>
      <p:sp>
        <p:nvSpPr>
          <p:cNvPr id="6" name="CuadroTexto 5">
            <a:extLst>
              <a:ext uri="{FF2B5EF4-FFF2-40B4-BE49-F238E27FC236}">
                <a16:creationId xmlns:a16="http://schemas.microsoft.com/office/drawing/2014/main" id="{370C31AB-AC81-4E56-B2C0-35DD4CC94086}"/>
              </a:ext>
            </a:extLst>
          </p:cNvPr>
          <p:cNvSpPr txBox="1"/>
          <p:nvPr/>
        </p:nvSpPr>
        <p:spPr>
          <a:xfrm>
            <a:off x="309488" y="3429000"/>
            <a:ext cx="11784037" cy="646331"/>
          </a:xfrm>
          <a:prstGeom prst="rect">
            <a:avLst/>
          </a:prstGeom>
          <a:noFill/>
        </p:spPr>
        <p:txBody>
          <a:bodyPr wrap="square" rtlCol="0">
            <a:spAutoFit/>
          </a:bodyPr>
          <a:lstStyle/>
          <a:p>
            <a:r>
              <a:rPr lang="es-MX" sz="3600" b="1" dirty="0"/>
              <a:t>FREE BSD :           Sistemas operativos gratuitos </a:t>
            </a:r>
          </a:p>
        </p:txBody>
      </p:sp>
      <p:sp>
        <p:nvSpPr>
          <p:cNvPr id="5" name="Cerrar llave 4">
            <a:extLst>
              <a:ext uri="{FF2B5EF4-FFF2-40B4-BE49-F238E27FC236}">
                <a16:creationId xmlns:a16="http://schemas.microsoft.com/office/drawing/2014/main" id="{F8C6B13B-0EBA-47DF-87EA-45F185D26A56}"/>
              </a:ext>
            </a:extLst>
          </p:cNvPr>
          <p:cNvSpPr/>
          <p:nvPr/>
        </p:nvSpPr>
        <p:spPr>
          <a:xfrm>
            <a:off x="2912012" y="196948"/>
            <a:ext cx="829994" cy="5190978"/>
          </a:xfrm>
          <a:prstGeom prst="righ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Tree>
    <p:extLst>
      <p:ext uri="{BB962C8B-B14F-4D97-AF65-F5344CB8AC3E}">
        <p14:creationId xmlns:p14="http://schemas.microsoft.com/office/powerpoint/2010/main" val="3679544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TV HYUNDAI 55&quot; 140 Cm Pulgadas HYLED5519N4KM LED 4K-UHD Plano Smart TV  Alkosto Tienda Online">
            <a:extLst>
              <a:ext uri="{FF2B5EF4-FFF2-40B4-BE49-F238E27FC236}">
                <a16:creationId xmlns:a16="http://schemas.microsoft.com/office/drawing/2014/main" id="{0C836397-7AB9-4FE9-8903-7D9C7E4D8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163" y="2120817"/>
            <a:ext cx="4724995" cy="2659497"/>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7094A46-AEE3-4745-89B8-96EB2F5EF21D}"/>
              </a:ext>
            </a:extLst>
          </p:cNvPr>
          <p:cNvSpPr txBox="1"/>
          <p:nvPr/>
        </p:nvSpPr>
        <p:spPr>
          <a:xfrm>
            <a:off x="2854336" y="61310"/>
            <a:ext cx="5287617" cy="707886"/>
          </a:xfrm>
          <a:prstGeom prst="rect">
            <a:avLst/>
          </a:prstGeom>
          <a:noFill/>
        </p:spPr>
        <p:txBody>
          <a:bodyPr wrap="square" rtlCol="0">
            <a:spAutoFit/>
          </a:bodyPr>
          <a:lstStyle/>
          <a:p>
            <a:pPr algn="ctr"/>
            <a:r>
              <a:rPr lang="es-MX" sz="4000" dirty="0"/>
              <a:t>Clasificación </a:t>
            </a:r>
          </a:p>
        </p:txBody>
      </p:sp>
      <p:pic>
        <p:nvPicPr>
          <p:cNvPr id="4102" name="Picture 6" descr="Lavadora de libre instalación AEG L8FEC962Q de 9 kg y Clase A+++-50%">
            <a:extLst>
              <a:ext uri="{FF2B5EF4-FFF2-40B4-BE49-F238E27FC236}">
                <a16:creationId xmlns:a16="http://schemas.microsoft.com/office/drawing/2014/main" id="{F0BA23D9-E440-47C3-878A-00D88C108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848" y="-570923"/>
            <a:ext cx="3299791" cy="329979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omputadora SLIM con Pantalla Táctil">
            <a:extLst>
              <a:ext uri="{FF2B5EF4-FFF2-40B4-BE49-F238E27FC236}">
                <a16:creationId xmlns:a16="http://schemas.microsoft.com/office/drawing/2014/main" id="{24F03F61-1772-467A-A1A8-53F0926C27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865" y="1044646"/>
            <a:ext cx="3872298" cy="247827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Phone 12 – Celular Express">
            <a:extLst>
              <a:ext uri="{FF2B5EF4-FFF2-40B4-BE49-F238E27FC236}">
                <a16:creationId xmlns:a16="http://schemas.microsoft.com/office/drawing/2014/main" id="{49413D78-0FD6-47D4-96C2-64CD7673F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53" y="-299213"/>
            <a:ext cx="3611811" cy="427246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705C65E7-347B-490C-9DBB-BFA6A57A21B6}"/>
              </a:ext>
            </a:extLst>
          </p:cNvPr>
          <p:cNvSpPr txBox="1"/>
          <p:nvPr/>
        </p:nvSpPr>
        <p:spPr>
          <a:xfrm>
            <a:off x="0" y="4129132"/>
            <a:ext cx="3970657" cy="1200329"/>
          </a:xfrm>
          <a:prstGeom prst="rect">
            <a:avLst/>
          </a:prstGeom>
          <a:noFill/>
        </p:spPr>
        <p:txBody>
          <a:bodyPr wrap="square" rtlCol="0">
            <a:spAutoFit/>
          </a:bodyPr>
          <a:lstStyle/>
          <a:p>
            <a:r>
              <a:rPr lang="es-MX" sz="3600" dirty="0">
                <a:latin typeface="Bahnschrift Light SemiCondensed" panose="020B0502040204020203" pitchFamily="34" charset="0"/>
              </a:rPr>
              <a:t>HARMONY-HUAWEI </a:t>
            </a:r>
          </a:p>
          <a:p>
            <a:r>
              <a:rPr lang="es-MX" sz="3600" dirty="0">
                <a:latin typeface="Bahnschrift Light SemiCondensed" panose="020B0502040204020203" pitchFamily="34" charset="0"/>
              </a:rPr>
              <a:t>iOS-APPLE</a:t>
            </a:r>
          </a:p>
        </p:txBody>
      </p:sp>
      <p:sp>
        <p:nvSpPr>
          <p:cNvPr id="4" name="CuadroTexto 3">
            <a:extLst>
              <a:ext uri="{FF2B5EF4-FFF2-40B4-BE49-F238E27FC236}">
                <a16:creationId xmlns:a16="http://schemas.microsoft.com/office/drawing/2014/main" id="{6C5A5993-D3E1-4C17-B3D3-7A827C959751}"/>
              </a:ext>
            </a:extLst>
          </p:cNvPr>
          <p:cNvSpPr txBox="1"/>
          <p:nvPr/>
        </p:nvSpPr>
        <p:spPr>
          <a:xfrm>
            <a:off x="-53762" y="5271297"/>
            <a:ext cx="3719334" cy="646331"/>
          </a:xfrm>
          <a:prstGeom prst="rect">
            <a:avLst/>
          </a:prstGeom>
          <a:noFill/>
        </p:spPr>
        <p:txBody>
          <a:bodyPr wrap="square" rtlCol="0">
            <a:spAutoFit/>
          </a:bodyPr>
          <a:lstStyle/>
          <a:p>
            <a:r>
              <a:rPr lang="es-MX" sz="3600" dirty="0">
                <a:latin typeface="Bahnschrift Light SemiCondensed" panose="020B0502040204020203" pitchFamily="34" charset="0"/>
              </a:rPr>
              <a:t>Android-GOOGLE</a:t>
            </a:r>
          </a:p>
        </p:txBody>
      </p:sp>
      <p:sp>
        <p:nvSpPr>
          <p:cNvPr id="6" name="CuadroTexto 5">
            <a:extLst>
              <a:ext uri="{FF2B5EF4-FFF2-40B4-BE49-F238E27FC236}">
                <a16:creationId xmlns:a16="http://schemas.microsoft.com/office/drawing/2014/main" id="{FC0FB9F9-8E45-4000-90D1-BA03F13ECCC1}"/>
              </a:ext>
            </a:extLst>
          </p:cNvPr>
          <p:cNvSpPr txBox="1"/>
          <p:nvPr/>
        </p:nvSpPr>
        <p:spPr>
          <a:xfrm>
            <a:off x="3842237" y="4129132"/>
            <a:ext cx="5068363" cy="1754326"/>
          </a:xfrm>
          <a:prstGeom prst="rect">
            <a:avLst/>
          </a:prstGeom>
          <a:noFill/>
        </p:spPr>
        <p:txBody>
          <a:bodyPr wrap="square" rtlCol="0">
            <a:spAutoFit/>
          </a:bodyPr>
          <a:lstStyle/>
          <a:p>
            <a:r>
              <a:rPr lang="es-MX" sz="3600" dirty="0">
                <a:latin typeface="Bahnschrift Light SemiCondensed" panose="020B0502040204020203" pitchFamily="34" charset="0"/>
              </a:rPr>
              <a:t>MacOS</a:t>
            </a:r>
          </a:p>
          <a:p>
            <a:r>
              <a:rPr lang="es-MX" sz="3600" dirty="0">
                <a:latin typeface="Bahnschrift Light SemiCondensed" panose="020B0502040204020203" pitchFamily="34" charset="0"/>
              </a:rPr>
              <a:t>WINDOWS-Microsoft</a:t>
            </a:r>
          </a:p>
          <a:p>
            <a:r>
              <a:rPr lang="es-MX" sz="3600" dirty="0">
                <a:latin typeface="Bahnschrift Light SemiCondensed" panose="020B0502040204020203" pitchFamily="34" charset="0"/>
              </a:rPr>
              <a:t>LINUX</a:t>
            </a:r>
          </a:p>
        </p:txBody>
      </p:sp>
      <p:sp>
        <p:nvSpPr>
          <p:cNvPr id="7" name="CuadroTexto 6">
            <a:extLst>
              <a:ext uri="{FF2B5EF4-FFF2-40B4-BE49-F238E27FC236}">
                <a16:creationId xmlns:a16="http://schemas.microsoft.com/office/drawing/2014/main" id="{96837141-9C25-4A90-A207-32B987769BAA}"/>
              </a:ext>
            </a:extLst>
          </p:cNvPr>
          <p:cNvSpPr txBox="1"/>
          <p:nvPr/>
        </p:nvSpPr>
        <p:spPr>
          <a:xfrm>
            <a:off x="7739449" y="4440300"/>
            <a:ext cx="4899009" cy="2308324"/>
          </a:xfrm>
          <a:prstGeom prst="rect">
            <a:avLst/>
          </a:prstGeom>
          <a:noFill/>
        </p:spPr>
        <p:txBody>
          <a:bodyPr wrap="square" rtlCol="0">
            <a:spAutoFit/>
          </a:bodyPr>
          <a:lstStyle/>
          <a:p>
            <a:r>
              <a:rPr lang="es-MX" sz="3600" dirty="0">
                <a:latin typeface="Bahnschrift Light SemiCondensed" panose="020B0502040204020203" pitchFamily="34" charset="0"/>
                <a:cs typeface="Angsana New" panose="020B0502040204020203" pitchFamily="18" charset="-34"/>
              </a:rPr>
              <a:t>TIZEN-SANSUNG</a:t>
            </a:r>
          </a:p>
          <a:p>
            <a:r>
              <a:rPr lang="es-MX" sz="3600" dirty="0">
                <a:latin typeface="Bahnschrift Light SemiCondensed" panose="020B0502040204020203" pitchFamily="34" charset="0"/>
                <a:cs typeface="Angsana New" panose="020B0502040204020203" pitchFamily="18" charset="-34"/>
              </a:rPr>
              <a:t>Android </a:t>
            </a:r>
            <a:r>
              <a:rPr lang="es-MX" sz="3600" dirty="0" err="1">
                <a:latin typeface="Bahnschrift Light SemiCondensed" panose="020B0502040204020203" pitchFamily="34" charset="0"/>
                <a:cs typeface="Angsana New" panose="020B0502040204020203" pitchFamily="18" charset="-34"/>
              </a:rPr>
              <a:t>things</a:t>
            </a:r>
            <a:endParaRPr lang="es-MX" sz="3600" dirty="0">
              <a:latin typeface="Bahnschrift Light SemiCondensed" panose="020B0502040204020203" pitchFamily="34" charset="0"/>
              <a:cs typeface="Angsana New" panose="020B0502040204020203" pitchFamily="18" charset="-34"/>
            </a:endParaRPr>
          </a:p>
          <a:p>
            <a:r>
              <a:rPr lang="es-MX" sz="3600" dirty="0">
                <a:latin typeface="Bahnschrift Light SemiCondensed" panose="020B0502040204020203" pitchFamily="34" charset="0"/>
                <a:cs typeface="Angsana New" panose="020B0502040204020203" pitchFamily="18" charset="-34"/>
              </a:rPr>
              <a:t>Web Os-LG</a:t>
            </a:r>
          </a:p>
          <a:p>
            <a:r>
              <a:rPr lang="es-MX" sz="3600" dirty="0">
                <a:latin typeface="Bahnschrift Light SemiCondensed" panose="020B0502040204020203" pitchFamily="34" charset="0"/>
                <a:cs typeface="Angsana New" panose="020B0502040204020203" pitchFamily="18" charset="-34"/>
              </a:rPr>
              <a:t>Firefox OS-Panasonic.</a:t>
            </a:r>
          </a:p>
        </p:txBody>
      </p:sp>
      <p:cxnSp>
        <p:nvCxnSpPr>
          <p:cNvPr id="8" name="Conector recto 7">
            <a:extLst>
              <a:ext uri="{FF2B5EF4-FFF2-40B4-BE49-F238E27FC236}">
                <a16:creationId xmlns:a16="http://schemas.microsoft.com/office/drawing/2014/main" id="{7110A95E-DFB3-492D-A245-CF12DC03842F}"/>
              </a:ext>
            </a:extLst>
          </p:cNvPr>
          <p:cNvCxnSpPr/>
          <p:nvPr/>
        </p:nvCxnSpPr>
        <p:spPr>
          <a:xfrm>
            <a:off x="3524865" y="0"/>
            <a:ext cx="0"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B1BAB8F1-163F-48ED-8DD9-6674FB570F3B}"/>
              </a:ext>
            </a:extLst>
          </p:cNvPr>
          <p:cNvCxnSpPr/>
          <p:nvPr/>
        </p:nvCxnSpPr>
        <p:spPr>
          <a:xfrm>
            <a:off x="7711005" y="0"/>
            <a:ext cx="0"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086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0A7B979-773A-457E-ACE4-42C39E6D8D61}"/>
              </a:ext>
            </a:extLst>
          </p:cNvPr>
          <p:cNvSpPr txBox="1"/>
          <p:nvPr/>
        </p:nvSpPr>
        <p:spPr>
          <a:xfrm>
            <a:off x="0" y="0"/>
            <a:ext cx="12192000" cy="6001643"/>
          </a:xfrm>
          <a:prstGeom prst="rect">
            <a:avLst/>
          </a:prstGeom>
          <a:noFill/>
        </p:spPr>
        <p:txBody>
          <a:bodyPr wrap="square" rtlCol="0">
            <a:spAutoFit/>
          </a:bodyPr>
          <a:lstStyle/>
          <a:p>
            <a:r>
              <a:rPr lang="es-MX" sz="3200" dirty="0">
                <a:latin typeface="Abadi Extra Light" panose="020B0204020104020204" pitchFamily="34" charset="0"/>
              </a:rPr>
              <a:t>Conclusión: Los sistemas operativos son el medio que tenemos para poder interactuar como usuario con aparatos inteligentes, estos cuentan con un </a:t>
            </a:r>
            <a:r>
              <a:rPr lang="es-MX" sz="3200" dirty="0" err="1">
                <a:latin typeface="Abadi Extra Light" panose="020B0204020104020204" pitchFamily="34" charset="0"/>
              </a:rPr>
              <a:t>Kernel</a:t>
            </a:r>
            <a:r>
              <a:rPr lang="es-MX" sz="3200" dirty="0">
                <a:latin typeface="Abadi Extra Light" panose="020B0204020104020204" pitchFamily="34" charset="0"/>
              </a:rPr>
              <a:t> que es el núcleo de cualquier SO y este se encarga de que todo funcione correctamente, la interacción entre el software y el hardware además de llevar el orden en que se deben ejecutar dichos programas o aplicaciones, y las interrupciones que debe tener, el sistema operativo depende de la tarjeta madre ya que esta contiene todos los elementos, yo lo veo como un orden de jerarquía en el cual el usuario interactúa con el sistema operativo, este por medio del </a:t>
            </a:r>
            <a:r>
              <a:rPr lang="es-MX" sz="3200" dirty="0" err="1">
                <a:latin typeface="Abadi Extra Light" panose="020B0204020104020204" pitchFamily="34" charset="0"/>
              </a:rPr>
              <a:t>Kernel</a:t>
            </a:r>
            <a:r>
              <a:rPr lang="es-MX" sz="3200" dirty="0">
                <a:latin typeface="Abadi Extra Light" panose="020B0204020104020204" pitchFamily="34" charset="0"/>
              </a:rPr>
              <a:t> con la tarjeta madre para así poder realizar una acción.</a:t>
            </a:r>
          </a:p>
          <a:p>
            <a:r>
              <a:rPr lang="es-MX" sz="3200" dirty="0">
                <a:latin typeface="Abadi Extra Light" panose="020B0204020104020204" pitchFamily="34" charset="0"/>
              </a:rPr>
              <a:t>Existen 3 </a:t>
            </a:r>
            <a:r>
              <a:rPr lang="es-MX" sz="3200">
                <a:latin typeface="Abadi Extra Light" panose="020B0204020104020204" pitchFamily="34" charset="0"/>
              </a:rPr>
              <a:t>SO:los</a:t>
            </a:r>
            <a:r>
              <a:rPr lang="es-MX" sz="3200" dirty="0">
                <a:latin typeface="Abadi Extra Light" panose="020B0204020104020204" pitchFamily="34" charset="0"/>
              </a:rPr>
              <a:t> libres, los gratuitos y los de paga, y se pueden clasificar según el aparato en el que se utilice.</a:t>
            </a:r>
          </a:p>
        </p:txBody>
      </p:sp>
    </p:spTree>
    <p:extLst>
      <p:ext uri="{BB962C8B-B14F-4D97-AF65-F5344CB8AC3E}">
        <p14:creationId xmlns:p14="http://schemas.microsoft.com/office/powerpoint/2010/main" val="418816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9E20818-9A43-4F81-9DEA-9D90217A5EB2}"/>
              </a:ext>
            </a:extLst>
          </p:cNvPr>
          <p:cNvPicPr>
            <a:picLocks noChangeAspect="1"/>
          </p:cNvPicPr>
          <p:nvPr/>
        </p:nvPicPr>
        <p:blipFill>
          <a:blip r:embed="rId2"/>
          <a:stretch>
            <a:fillRect/>
          </a:stretch>
        </p:blipFill>
        <p:spPr>
          <a:xfrm>
            <a:off x="27678" y="52222"/>
            <a:ext cx="2124222" cy="3496885"/>
          </a:xfrm>
          <a:prstGeom prst="rect">
            <a:avLst/>
          </a:prstGeom>
        </p:spPr>
      </p:pic>
      <p:pic>
        <p:nvPicPr>
          <p:cNvPr id="3074" name="Picture 2" descr="Google Maps | Google Wiki | Fandom">
            <a:extLst>
              <a:ext uri="{FF2B5EF4-FFF2-40B4-BE49-F238E27FC236}">
                <a16:creationId xmlns:a16="http://schemas.microsoft.com/office/drawing/2014/main" id="{61966295-015E-4FA7-AF61-903691A7C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9824" y="797810"/>
            <a:ext cx="3496884" cy="349688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de flecha 4">
            <a:extLst>
              <a:ext uri="{FF2B5EF4-FFF2-40B4-BE49-F238E27FC236}">
                <a16:creationId xmlns:a16="http://schemas.microsoft.com/office/drawing/2014/main" id="{020815D4-DB51-4A9F-9AE5-F57FB0D80591}"/>
              </a:ext>
            </a:extLst>
          </p:cNvPr>
          <p:cNvCxnSpPr/>
          <p:nvPr/>
        </p:nvCxnSpPr>
        <p:spPr>
          <a:xfrm>
            <a:off x="2307102" y="250404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Cómo desinstalar aplicaciones (apps) en el celular | Apple iPhone XR |  Soporte Movistar Uruguay">
            <a:extLst>
              <a:ext uri="{FF2B5EF4-FFF2-40B4-BE49-F238E27FC236}">
                <a16:creationId xmlns:a16="http://schemas.microsoft.com/office/drawing/2014/main" id="{CA5F5463-A6BD-44C1-B13B-9BC2FF90B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3667" y="602821"/>
            <a:ext cx="1666986" cy="282617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BBD0C223-2185-4E43-A1EC-768069FCF0C6}"/>
              </a:ext>
            </a:extLst>
          </p:cNvPr>
          <p:cNvSpPr txBox="1"/>
          <p:nvPr/>
        </p:nvSpPr>
        <p:spPr>
          <a:xfrm>
            <a:off x="27678" y="3504808"/>
            <a:ext cx="2437788" cy="1077218"/>
          </a:xfrm>
          <a:prstGeom prst="rect">
            <a:avLst/>
          </a:prstGeom>
          <a:noFill/>
        </p:spPr>
        <p:txBody>
          <a:bodyPr wrap="square" rtlCol="0">
            <a:spAutoFit/>
          </a:bodyPr>
          <a:lstStyle/>
          <a:p>
            <a:endParaRPr lang="es-MX" dirty="0"/>
          </a:p>
          <a:p>
            <a:r>
              <a:rPr lang="es-MX" b="1" dirty="0"/>
              <a:t>            </a:t>
            </a:r>
            <a:r>
              <a:rPr lang="es-MX" sz="2800" b="1" dirty="0"/>
              <a:t>*KERNEL </a:t>
            </a:r>
          </a:p>
        </p:txBody>
      </p:sp>
      <p:sp>
        <p:nvSpPr>
          <p:cNvPr id="8" name="CuadroTexto 7">
            <a:extLst>
              <a:ext uri="{FF2B5EF4-FFF2-40B4-BE49-F238E27FC236}">
                <a16:creationId xmlns:a16="http://schemas.microsoft.com/office/drawing/2014/main" id="{14D595BB-00E7-415F-9370-37B5D39CD605}"/>
              </a:ext>
            </a:extLst>
          </p:cNvPr>
          <p:cNvSpPr txBox="1"/>
          <p:nvPr/>
        </p:nvSpPr>
        <p:spPr>
          <a:xfrm>
            <a:off x="-87849" y="4126650"/>
            <a:ext cx="6170394" cy="2646878"/>
          </a:xfrm>
          <a:prstGeom prst="rect">
            <a:avLst/>
          </a:prstGeom>
          <a:noFill/>
        </p:spPr>
        <p:txBody>
          <a:bodyPr wrap="square" rtlCol="0">
            <a:spAutoFit/>
          </a:bodyPr>
          <a:lstStyle/>
          <a:p>
            <a:r>
              <a:rPr lang="es-MX" sz="2800" b="1" dirty="0"/>
              <a:t>                                              *Interfaz de usuario</a:t>
            </a:r>
          </a:p>
          <a:p>
            <a:endParaRPr lang="es-MX" dirty="0"/>
          </a:p>
          <a:p>
            <a:r>
              <a:rPr lang="es-MX" sz="2800" b="1" dirty="0"/>
              <a:t>*Interfaz de programación de aplicaciones</a:t>
            </a:r>
          </a:p>
          <a:p>
            <a:endParaRPr lang="es-MX" dirty="0"/>
          </a:p>
          <a:p>
            <a:r>
              <a:rPr lang="es-MX" dirty="0"/>
              <a:t> </a:t>
            </a:r>
          </a:p>
        </p:txBody>
      </p:sp>
      <p:pic>
        <p:nvPicPr>
          <p:cNvPr id="3078" name="Picture 6" descr="Ricardo Ramos Silva : ELEMENTOS DEL AMBIENTE GRAFICO">
            <a:extLst>
              <a:ext uri="{FF2B5EF4-FFF2-40B4-BE49-F238E27FC236}">
                <a16:creationId xmlns:a16="http://schemas.microsoft.com/office/drawing/2014/main" id="{7C1702A7-FB0B-424B-A83C-C29051F2F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8417" y="3858948"/>
            <a:ext cx="3905250" cy="163336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1761AC09-268F-4826-911D-32BE8296555A}"/>
              </a:ext>
            </a:extLst>
          </p:cNvPr>
          <p:cNvSpPr txBox="1"/>
          <p:nvPr/>
        </p:nvSpPr>
        <p:spPr>
          <a:xfrm>
            <a:off x="550929" y="3466815"/>
            <a:ext cx="3331117" cy="707886"/>
          </a:xfrm>
          <a:prstGeom prst="rect">
            <a:avLst/>
          </a:prstGeom>
          <a:noFill/>
        </p:spPr>
        <p:txBody>
          <a:bodyPr wrap="square" rtlCol="0">
            <a:spAutoFit/>
          </a:bodyPr>
          <a:lstStyle/>
          <a:p>
            <a:r>
              <a:rPr lang="es-MX" sz="4000" dirty="0"/>
              <a:t>Partes del SO:</a:t>
            </a:r>
          </a:p>
        </p:txBody>
      </p:sp>
      <p:sp>
        <p:nvSpPr>
          <p:cNvPr id="4" name="Diagrama de flujo: almacenamiento de acceso secuencial 3">
            <a:extLst>
              <a:ext uri="{FF2B5EF4-FFF2-40B4-BE49-F238E27FC236}">
                <a16:creationId xmlns:a16="http://schemas.microsoft.com/office/drawing/2014/main" id="{7851FD1E-E029-48DE-ACBD-F9E85783C1DC}"/>
              </a:ext>
            </a:extLst>
          </p:cNvPr>
          <p:cNvSpPr/>
          <p:nvPr/>
        </p:nvSpPr>
        <p:spPr>
          <a:xfrm>
            <a:off x="2405107" y="84472"/>
            <a:ext cx="2437788" cy="1034620"/>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dirty="0"/>
              <a:t>ORDEN</a:t>
            </a:r>
          </a:p>
        </p:txBody>
      </p:sp>
      <p:cxnSp>
        <p:nvCxnSpPr>
          <p:cNvPr id="10" name="Conector recto de flecha 9">
            <a:extLst>
              <a:ext uri="{FF2B5EF4-FFF2-40B4-BE49-F238E27FC236}">
                <a16:creationId xmlns:a16="http://schemas.microsoft.com/office/drawing/2014/main" id="{D87D4C23-46CF-425C-8711-9B28E7ED05B8}"/>
              </a:ext>
            </a:extLst>
          </p:cNvPr>
          <p:cNvCxnSpPr>
            <a:cxnSpLocks/>
          </p:cNvCxnSpPr>
          <p:nvPr/>
        </p:nvCxnSpPr>
        <p:spPr>
          <a:xfrm>
            <a:off x="3376246" y="4823791"/>
            <a:ext cx="962171" cy="0"/>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2" name="Conector recto de flecha 11">
            <a:extLst>
              <a:ext uri="{FF2B5EF4-FFF2-40B4-BE49-F238E27FC236}">
                <a16:creationId xmlns:a16="http://schemas.microsoft.com/office/drawing/2014/main" id="{9D7CC8C9-D010-406D-9CA4-48EEC93EDEC5}"/>
              </a:ext>
            </a:extLst>
          </p:cNvPr>
          <p:cNvCxnSpPr/>
          <p:nvPr/>
        </p:nvCxnSpPr>
        <p:spPr>
          <a:xfrm>
            <a:off x="4943061" y="5492312"/>
            <a:ext cx="210709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Flecha: a la derecha 6">
            <a:extLst>
              <a:ext uri="{FF2B5EF4-FFF2-40B4-BE49-F238E27FC236}">
                <a16:creationId xmlns:a16="http://schemas.microsoft.com/office/drawing/2014/main" id="{FE209592-9CAF-45D4-AD0F-8CA9A1B47496}"/>
              </a:ext>
            </a:extLst>
          </p:cNvPr>
          <p:cNvSpPr/>
          <p:nvPr/>
        </p:nvSpPr>
        <p:spPr>
          <a:xfrm>
            <a:off x="2550203" y="1800665"/>
            <a:ext cx="1331843" cy="7455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Flecha: a la derecha 10">
            <a:extLst>
              <a:ext uri="{FF2B5EF4-FFF2-40B4-BE49-F238E27FC236}">
                <a16:creationId xmlns:a16="http://schemas.microsoft.com/office/drawing/2014/main" id="{74D45002-A6EC-45DB-8EDE-3BD66EB4E7B1}"/>
              </a:ext>
            </a:extLst>
          </p:cNvPr>
          <p:cNvSpPr/>
          <p:nvPr/>
        </p:nvSpPr>
        <p:spPr>
          <a:xfrm>
            <a:off x="6909481" y="193114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052" name="Picture 4" descr="Qué es una API? - Academia Web">
            <a:extLst>
              <a:ext uri="{FF2B5EF4-FFF2-40B4-BE49-F238E27FC236}">
                <a16:creationId xmlns:a16="http://schemas.microsoft.com/office/drawing/2014/main" id="{40941974-918E-4246-A327-AFB012F7F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9844" y="3803265"/>
            <a:ext cx="3905250" cy="227466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14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esentación">
            <a:hlinkClick r:id="" action="ppaction://media"/>
            <a:extLst>
              <a:ext uri="{FF2B5EF4-FFF2-40B4-BE49-F238E27FC236}">
                <a16:creationId xmlns:a16="http://schemas.microsoft.com/office/drawing/2014/main" id="{6787F07A-02A4-4464-8E94-49CE77DC74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5" name="CuadroTexto 4">
            <a:extLst>
              <a:ext uri="{FF2B5EF4-FFF2-40B4-BE49-F238E27FC236}">
                <a16:creationId xmlns:a16="http://schemas.microsoft.com/office/drawing/2014/main" id="{E4B74CCB-314F-43EA-94AB-28511DF1A48A}"/>
              </a:ext>
            </a:extLst>
          </p:cNvPr>
          <p:cNvSpPr txBox="1"/>
          <p:nvPr/>
        </p:nvSpPr>
        <p:spPr>
          <a:xfrm>
            <a:off x="562708" y="295422"/>
            <a:ext cx="2729132" cy="923330"/>
          </a:xfrm>
          <a:prstGeom prst="rect">
            <a:avLst/>
          </a:prstGeom>
          <a:noFill/>
        </p:spPr>
        <p:txBody>
          <a:bodyPr wrap="square" rtlCol="0">
            <a:spAutoFit/>
          </a:bodyPr>
          <a:lstStyle/>
          <a:p>
            <a:pPr algn="ctr"/>
            <a:r>
              <a:rPr lang="es-MX" sz="5400" dirty="0">
                <a:latin typeface="Aparajita" panose="020B0502040204020203" pitchFamily="18" charset="0"/>
                <a:cs typeface="Aparajita" panose="020B0502040204020203" pitchFamily="18" charset="0"/>
              </a:rPr>
              <a:t>KERNEL</a:t>
            </a:r>
          </a:p>
        </p:txBody>
      </p:sp>
    </p:spTree>
    <p:extLst>
      <p:ext uri="{BB962C8B-B14F-4D97-AF65-F5344CB8AC3E}">
        <p14:creationId xmlns:p14="http://schemas.microsoft.com/office/powerpoint/2010/main" val="219372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7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08E52B9-E17A-485D-98E5-34B50E3F56F1}"/>
              </a:ext>
            </a:extLst>
          </p:cNvPr>
          <p:cNvSpPr txBox="1"/>
          <p:nvPr/>
        </p:nvSpPr>
        <p:spPr>
          <a:xfrm>
            <a:off x="-72683" y="0"/>
            <a:ext cx="12337366" cy="1077218"/>
          </a:xfrm>
          <a:prstGeom prst="rect">
            <a:avLst/>
          </a:prstGeom>
          <a:noFill/>
        </p:spPr>
        <p:txBody>
          <a:bodyPr wrap="square" rtlCol="0">
            <a:spAutoFit/>
          </a:bodyPr>
          <a:lstStyle/>
          <a:p>
            <a:pPr algn="ctr"/>
            <a:r>
              <a:rPr lang="es-MX" sz="3600" dirty="0"/>
              <a:t>Interfaz de usuario:</a:t>
            </a:r>
          </a:p>
          <a:p>
            <a:r>
              <a:rPr lang="es-MX" sz="2800" dirty="0"/>
              <a:t>Carlos </a:t>
            </a:r>
            <a:r>
              <a:rPr lang="es-MX" sz="2800" dirty="0" err="1"/>
              <a:t>Scolari</a:t>
            </a:r>
            <a:r>
              <a:rPr lang="es-MX" sz="2800" dirty="0"/>
              <a:t> : Intercambio de datos entre dos sistemas(persona computador)</a:t>
            </a:r>
          </a:p>
        </p:txBody>
      </p:sp>
      <p:pic>
        <p:nvPicPr>
          <p:cNvPr id="4102" name="Picture 6" descr="Interfaz gráfica de usuario - Wikipedia, la enciclopedia libre">
            <a:extLst>
              <a:ext uri="{FF2B5EF4-FFF2-40B4-BE49-F238E27FC236}">
                <a16:creationId xmlns:a16="http://schemas.microsoft.com/office/drawing/2014/main" id="{C02F0849-CAF0-425D-87CA-77FCA98F3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702" y="1255165"/>
            <a:ext cx="7057292" cy="529296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88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esentación">
            <a:hlinkClick r:id="" action="ppaction://media"/>
            <a:extLst>
              <a:ext uri="{FF2B5EF4-FFF2-40B4-BE49-F238E27FC236}">
                <a16:creationId xmlns:a16="http://schemas.microsoft.com/office/drawing/2014/main" id="{49DAFFA0-6F32-406D-80BA-7A457A6982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301"/>
            <a:ext cx="12543818" cy="6896602"/>
          </a:xfrm>
          <a:prstGeom prst="rect">
            <a:avLst/>
          </a:prstGeom>
        </p:spPr>
      </p:pic>
      <p:sp>
        <p:nvSpPr>
          <p:cNvPr id="6" name="CuadroTexto 5">
            <a:extLst>
              <a:ext uri="{FF2B5EF4-FFF2-40B4-BE49-F238E27FC236}">
                <a16:creationId xmlns:a16="http://schemas.microsoft.com/office/drawing/2014/main" id="{C80396C6-40C5-4AFB-89FC-C2384A546E7A}"/>
              </a:ext>
            </a:extLst>
          </p:cNvPr>
          <p:cNvSpPr txBox="1"/>
          <p:nvPr/>
        </p:nvSpPr>
        <p:spPr>
          <a:xfrm>
            <a:off x="3779648" y="-182880"/>
            <a:ext cx="8862645" cy="1661993"/>
          </a:xfrm>
          <a:prstGeom prst="rect">
            <a:avLst/>
          </a:prstGeom>
          <a:noFill/>
        </p:spPr>
        <p:txBody>
          <a:bodyPr wrap="square">
            <a:spAutoFit/>
          </a:bodyPr>
          <a:lstStyle/>
          <a:p>
            <a:pPr algn="ctr"/>
            <a:r>
              <a:rPr lang="es-MX" sz="3400" dirty="0">
                <a:latin typeface="Arial" panose="020B0604020202020204" pitchFamily="34" charset="0"/>
                <a:cs typeface="Arial" panose="020B0604020202020204" pitchFamily="34" charset="0"/>
              </a:rPr>
              <a:t>Interfaz de programación de aplicaciones: API</a:t>
            </a:r>
          </a:p>
          <a:p>
            <a:pPr algn="r"/>
            <a:r>
              <a:rPr lang="es-MX" sz="3400" dirty="0" err="1">
                <a:latin typeface="Arial" panose="020B0604020202020204" pitchFamily="34" charset="0"/>
                <a:cs typeface="Arial" panose="020B0604020202020204" pitchFamily="34" charset="0"/>
              </a:rPr>
              <a:t>Application</a:t>
            </a:r>
            <a:r>
              <a:rPr lang="es-MX" sz="3400" dirty="0">
                <a:latin typeface="Arial" panose="020B0604020202020204" pitchFamily="34" charset="0"/>
                <a:cs typeface="Arial" panose="020B0604020202020204" pitchFamily="34" charset="0"/>
              </a:rPr>
              <a:t> </a:t>
            </a:r>
            <a:r>
              <a:rPr lang="es-MX" sz="3400" dirty="0" err="1">
                <a:latin typeface="Arial" panose="020B0604020202020204" pitchFamily="34" charset="0"/>
                <a:cs typeface="Arial" panose="020B0604020202020204" pitchFamily="34" charset="0"/>
              </a:rPr>
              <a:t>Programming</a:t>
            </a:r>
            <a:r>
              <a:rPr lang="es-MX" sz="3400" dirty="0">
                <a:latin typeface="Arial" panose="020B0604020202020204" pitchFamily="34" charset="0"/>
                <a:cs typeface="Arial" panose="020B0604020202020204" pitchFamily="34" charset="0"/>
              </a:rPr>
              <a:t> Interface</a:t>
            </a:r>
          </a:p>
        </p:txBody>
      </p:sp>
    </p:spTree>
    <p:extLst>
      <p:ext uri="{BB962C8B-B14F-4D97-AF65-F5344CB8AC3E}">
        <p14:creationId xmlns:p14="http://schemas.microsoft.com/office/powerpoint/2010/main" val="78311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1470E92-D2F1-4806-8E24-2F92941FBF22}"/>
              </a:ext>
            </a:extLst>
          </p:cNvPr>
          <p:cNvSpPr txBox="1"/>
          <p:nvPr/>
        </p:nvSpPr>
        <p:spPr>
          <a:xfrm>
            <a:off x="1656243" y="861138"/>
            <a:ext cx="9869621" cy="523220"/>
          </a:xfrm>
          <a:prstGeom prst="rect">
            <a:avLst/>
          </a:prstGeom>
          <a:noFill/>
        </p:spPr>
        <p:txBody>
          <a:bodyPr wrap="square" rtlCol="0">
            <a:spAutoFit/>
          </a:bodyPr>
          <a:lstStyle/>
          <a:p>
            <a:r>
              <a:rPr lang="es-MX" sz="2800" dirty="0"/>
              <a:t>Interfaz: Dos sistemas se comuniquen. Ejemplo al iniciar sesión .</a:t>
            </a:r>
          </a:p>
        </p:txBody>
      </p:sp>
      <p:sp>
        <p:nvSpPr>
          <p:cNvPr id="3" name="CuadroTexto 2">
            <a:extLst>
              <a:ext uri="{FF2B5EF4-FFF2-40B4-BE49-F238E27FC236}">
                <a16:creationId xmlns:a16="http://schemas.microsoft.com/office/drawing/2014/main" id="{3FF513D8-3196-4FDA-8DF5-7F63165B3EF2}"/>
              </a:ext>
            </a:extLst>
          </p:cNvPr>
          <p:cNvSpPr txBox="1"/>
          <p:nvPr/>
        </p:nvSpPr>
        <p:spPr>
          <a:xfrm>
            <a:off x="1656243" y="1309980"/>
            <a:ext cx="10136907" cy="523220"/>
          </a:xfrm>
          <a:prstGeom prst="rect">
            <a:avLst/>
          </a:prstGeom>
          <a:noFill/>
        </p:spPr>
        <p:txBody>
          <a:bodyPr wrap="square" rtlCol="0">
            <a:spAutoFit/>
          </a:bodyPr>
          <a:lstStyle/>
          <a:p>
            <a:r>
              <a:rPr lang="es-MX" sz="2800" dirty="0"/>
              <a:t>Arquitectura de software :La forma en que esta diseñado el sistema </a:t>
            </a:r>
          </a:p>
        </p:txBody>
      </p:sp>
      <p:sp>
        <p:nvSpPr>
          <p:cNvPr id="4" name="CuadroTexto 3">
            <a:extLst>
              <a:ext uri="{FF2B5EF4-FFF2-40B4-BE49-F238E27FC236}">
                <a16:creationId xmlns:a16="http://schemas.microsoft.com/office/drawing/2014/main" id="{9D5B8E24-1F78-45A2-AAFD-C0F7DD17822E}"/>
              </a:ext>
            </a:extLst>
          </p:cNvPr>
          <p:cNvSpPr txBox="1"/>
          <p:nvPr/>
        </p:nvSpPr>
        <p:spPr>
          <a:xfrm>
            <a:off x="1656242" y="1758822"/>
            <a:ext cx="10136907" cy="523220"/>
          </a:xfrm>
          <a:prstGeom prst="rect">
            <a:avLst/>
          </a:prstGeom>
          <a:noFill/>
        </p:spPr>
        <p:txBody>
          <a:bodyPr wrap="square" rtlCol="0">
            <a:spAutoFit/>
          </a:bodyPr>
          <a:lstStyle/>
          <a:p>
            <a:r>
              <a:rPr lang="es-MX" sz="2800" dirty="0"/>
              <a:t>Servicio web: Comunicación entre equipos en una red.(HTTP)</a:t>
            </a:r>
          </a:p>
        </p:txBody>
      </p:sp>
      <p:sp>
        <p:nvSpPr>
          <p:cNvPr id="5" name="CuadroTexto 4">
            <a:extLst>
              <a:ext uri="{FF2B5EF4-FFF2-40B4-BE49-F238E27FC236}">
                <a16:creationId xmlns:a16="http://schemas.microsoft.com/office/drawing/2014/main" id="{926598EA-E947-43EE-A76D-6A4C31684FAF}"/>
              </a:ext>
            </a:extLst>
          </p:cNvPr>
          <p:cNvSpPr txBox="1"/>
          <p:nvPr/>
        </p:nvSpPr>
        <p:spPr>
          <a:xfrm>
            <a:off x="3877465" y="140429"/>
            <a:ext cx="5427179" cy="646331"/>
          </a:xfrm>
          <a:prstGeom prst="rect">
            <a:avLst/>
          </a:prstGeom>
          <a:noFill/>
        </p:spPr>
        <p:txBody>
          <a:bodyPr wrap="square" rtlCol="0">
            <a:spAutoFit/>
          </a:bodyPr>
          <a:lstStyle/>
          <a:p>
            <a:r>
              <a:rPr lang="es-MX" sz="3600" dirty="0"/>
              <a:t>Ejemplos de conceptos API</a:t>
            </a:r>
          </a:p>
        </p:txBody>
      </p:sp>
      <p:pic>
        <p:nvPicPr>
          <p:cNvPr id="3076" name="Picture 4" descr="Qué son las Apis web?, ventajas y desventajas que ofrecen a los  desarrolladores">
            <a:extLst>
              <a:ext uri="{FF2B5EF4-FFF2-40B4-BE49-F238E27FC236}">
                <a16:creationId xmlns:a16="http://schemas.microsoft.com/office/drawing/2014/main" id="{C83E03FE-06E9-4B34-B67F-0B95982D6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034" y="2282042"/>
            <a:ext cx="7568418" cy="38443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33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EBA01A9-ED3E-43D6-8A65-476FACFCDB6D}"/>
              </a:ext>
            </a:extLst>
          </p:cNvPr>
          <p:cNvSpPr txBox="1"/>
          <p:nvPr/>
        </p:nvSpPr>
        <p:spPr>
          <a:xfrm>
            <a:off x="2250831" y="604911"/>
            <a:ext cx="6625883" cy="646331"/>
          </a:xfrm>
          <a:prstGeom prst="rect">
            <a:avLst/>
          </a:prstGeom>
          <a:noFill/>
        </p:spPr>
        <p:txBody>
          <a:bodyPr wrap="square" rtlCol="0">
            <a:spAutoFit/>
          </a:bodyPr>
          <a:lstStyle/>
          <a:p>
            <a:endParaRPr lang="es-MX" dirty="0"/>
          </a:p>
          <a:p>
            <a:endParaRPr lang="es-MX" dirty="0"/>
          </a:p>
        </p:txBody>
      </p:sp>
      <p:pic>
        <p:nvPicPr>
          <p:cNvPr id="3" name="Que es una Tarjeta Madre">
            <a:hlinkClick r:id="" action="ppaction://media"/>
            <a:extLst>
              <a:ext uri="{FF2B5EF4-FFF2-40B4-BE49-F238E27FC236}">
                <a16:creationId xmlns:a16="http://schemas.microsoft.com/office/drawing/2014/main" id="{4FF06595-230F-443A-AEF5-EB2BB1C521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43326"/>
            <a:ext cx="12192000" cy="6614673"/>
          </a:xfrm>
          <a:prstGeom prst="rect">
            <a:avLst/>
          </a:prstGeom>
        </p:spPr>
      </p:pic>
      <p:sp>
        <p:nvSpPr>
          <p:cNvPr id="4" name="CuadroTexto 3">
            <a:extLst>
              <a:ext uri="{FF2B5EF4-FFF2-40B4-BE49-F238E27FC236}">
                <a16:creationId xmlns:a16="http://schemas.microsoft.com/office/drawing/2014/main" id="{1EE9E22D-A4F4-427A-A268-44EB1332B289}"/>
              </a:ext>
            </a:extLst>
          </p:cNvPr>
          <p:cNvSpPr txBox="1"/>
          <p:nvPr/>
        </p:nvSpPr>
        <p:spPr>
          <a:xfrm>
            <a:off x="0" y="243326"/>
            <a:ext cx="5208563" cy="1569660"/>
          </a:xfrm>
          <a:prstGeom prst="rect">
            <a:avLst/>
          </a:prstGeom>
          <a:solidFill>
            <a:schemeClr val="tx1"/>
          </a:solidFill>
        </p:spPr>
        <p:txBody>
          <a:bodyPr wrap="square" rtlCol="0">
            <a:spAutoFit/>
          </a:bodyPr>
          <a:lstStyle/>
          <a:p>
            <a:r>
              <a:rPr lang="es-MX" sz="4800" b="1" dirty="0" err="1">
                <a:solidFill>
                  <a:schemeClr val="bg1"/>
                </a:solidFill>
              </a:rPr>
              <a:t>Motherboards</a:t>
            </a:r>
            <a:r>
              <a:rPr lang="es-MX" sz="4800" b="1" dirty="0">
                <a:solidFill>
                  <a:schemeClr val="bg1"/>
                </a:solidFill>
              </a:rPr>
              <a:t> “Tarjeta  Madre”</a:t>
            </a:r>
          </a:p>
        </p:txBody>
      </p:sp>
    </p:spTree>
    <p:extLst>
      <p:ext uri="{BB962C8B-B14F-4D97-AF65-F5344CB8AC3E}">
        <p14:creationId xmlns:p14="http://schemas.microsoft.com/office/powerpoint/2010/main" val="12721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412C4A8-9E3E-43A1-983A-FBBE19FD7156}"/>
              </a:ext>
            </a:extLst>
          </p:cNvPr>
          <p:cNvSpPr txBox="1"/>
          <p:nvPr/>
        </p:nvSpPr>
        <p:spPr>
          <a:xfrm>
            <a:off x="9479167" y="4864072"/>
            <a:ext cx="2872267" cy="584775"/>
          </a:xfrm>
          <a:prstGeom prst="rect">
            <a:avLst/>
          </a:prstGeom>
          <a:noFill/>
        </p:spPr>
        <p:txBody>
          <a:bodyPr wrap="square" rtlCol="0">
            <a:spAutoFit/>
          </a:bodyPr>
          <a:lstStyle/>
          <a:p>
            <a:r>
              <a:rPr lang="es-MX" sz="3200" dirty="0"/>
              <a:t>Ventilador</a:t>
            </a:r>
          </a:p>
        </p:txBody>
      </p:sp>
      <p:sp>
        <p:nvSpPr>
          <p:cNvPr id="18" name="CuadroTexto 17">
            <a:extLst>
              <a:ext uri="{FF2B5EF4-FFF2-40B4-BE49-F238E27FC236}">
                <a16:creationId xmlns:a16="http://schemas.microsoft.com/office/drawing/2014/main" id="{6D9957F2-847C-43EF-BE32-854D785E8173}"/>
              </a:ext>
            </a:extLst>
          </p:cNvPr>
          <p:cNvSpPr txBox="1"/>
          <p:nvPr/>
        </p:nvSpPr>
        <p:spPr>
          <a:xfrm>
            <a:off x="8584905" y="2764357"/>
            <a:ext cx="3571018" cy="2123658"/>
          </a:xfrm>
          <a:prstGeom prst="rect">
            <a:avLst/>
          </a:prstGeom>
          <a:noFill/>
        </p:spPr>
        <p:txBody>
          <a:bodyPr wrap="square" rtlCol="0">
            <a:spAutoFit/>
          </a:bodyPr>
          <a:lstStyle/>
          <a:p>
            <a:r>
              <a:rPr lang="es-MX" sz="2400" b="1" dirty="0">
                <a:solidFill>
                  <a:srgbClr val="3C3E45"/>
                </a:solidFill>
                <a:effectLst/>
                <a:latin typeface="Open Sans"/>
              </a:rPr>
              <a:t>Disco Duro: guarda la información y posteriormente brindar resultados al usuario.</a:t>
            </a:r>
          </a:p>
          <a:p>
            <a:endParaRPr lang="es-MX" b="1" dirty="0">
              <a:solidFill>
                <a:srgbClr val="3C3E45"/>
              </a:solidFill>
              <a:effectLst/>
              <a:latin typeface="Open Sans"/>
            </a:endParaRPr>
          </a:p>
          <a:p>
            <a:pPr algn="l"/>
            <a:endParaRPr lang="es-MX" b="1" dirty="0">
              <a:solidFill>
                <a:srgbClr val="3C3E45"/>
              </a:solidFill>
              <a:effectLst/>
              <a:latin typeface="Open Sans"/>
            </a:endParaRPr>
          </a:p>
        </p:txBody>
      </p:sp>
      <p:sp>
        <p:nvSpPr>
          <p:cNvPr id="19" name="CuadroTexto 18">
            <a:extLst>
              <a:ext uri="{FF2B5EF4-FFF2-40B4-BE49-F238E27FC236}">
                <a16:creationId xmlns:a16="http://schemas.microsoft.com/office/drawing/2014/main" id="{766BB79F-C945-469A-AC3B-CE79EA9C5B52}"/>
              </a:ext>
            </a:extLst>
          </p:cNvPr>
          <p:cNvSpPr txBox="1"/>
          <p:nvPr/>
        </p:nvSpPr>
        <p:spPr>
          <a:xfrm>
            <a:off x="-91666" y="3940742"/>
            <a:ext cx="3753824" cy="1846659"/>
          </a:xfrm>
          <a:prstGeom prst="rect">
            <a:avLst/>
          </a:prstGeom>
          <a:noFill/>
        </p:spPr>
        <p:txBody>
          <a:bodyPr wrap="square" rtlCol="0">
            <a:spAutoFit/>
          </a:bodyPr>
          <a:lstStyle/>
          <a:p>
            <a:r>
              <a:rPr lang="es-MX" sz="3200" b="1" dirty="0">
                <a:solidFill>
                  <a:srgbClr val="3C3E45"/>
                </a:solidFill>
                <a:effectLst/>
                <a:latin typeface="Open Sans"/>
              </a:rPr>
              <a:t>Microprocesador: Recibe </a:t>
            </a:r>
            <a:r>
              <a:rPr lang="es-MX" sz="3200" b="1" dirty="0">
                <a:solidFill>
                  <a:srgbClr val="3C3E45"/>
                </a:solidFill>
                <a:latin typeface="Open Sans"/>
              </a:rPr>
              <a:t>y procesa información</a:t>
            </a:r>
            <a:endParaRPr lang="es-MX" sz="3200" b="1" dirty="0">
              <a:solidFill>
                <a:srgbClr val="3C3E45"/>
              </a:solidFill>
              <a:effectLst/>
              <a:latin typeface="Open Sans"/>
            </a:endParaRPr>
          </a:p>
          <a:p>
            <a:endParaRPr lang="es-MX" dirty="0"/>
          </a:p>
        </p:txBody>
      </p:sp>
      <p:sp>
        <p:nvSpPr>
          <p:cNvPr id="20" name="CuadroTexto 19">
            <a:extLst>
              <a:ext uri="{FF2B5EF4-FFF2-40B4-BE49-F238E27FC236}">
                <a16:creationId xmlns:a16="http://schemas.microsoft.com/office/drawing/2014/main" id="{5C26A0DF-8986-432B-9BE6-6638CB0F2A65}"/>
              </a:ext>
            </a:extLst>
          </p:cNvPr>
          <p:cNvSpPr txBox="1"/>
          <p:nvPr/>
        </p:nvSpPr>
        <p:spPr>
          <a:xfrm>
            <a:off x="105971" y="231400"/>
            <a:ext cx="2804917" cy="2585323"/>
          </a:xfrm>
          <a:prstGeom prst="rect">
            <a:avLst/>
          </a:prstGeom>
          <a:noFill/>
        </p:spPr>
        <p:txBody>
          <a:bodyPr wrap="square" rtlCol="0">
            <a:spAutoFit/>
          </a:bodyPr>
          <a:lstStyle/>
          <a:p>
            <a:r>
              <a:rPr lang="es-MX" sz="2400" b="1" dirty="0">
                <a:solidFill>
                  <a:srgbClr val="3C3E45"/>
                </a:solidFill>
                <a:effectLst/>
                <a:latin typeface="Open Sans"/>
              </a:rPr>
              <a:t>Memoria RAM: Soporte para que todas las funciones y las tareas se hagan correctamente</a:t>
            </a:r>
          </a:p>
          <a:p>
            <a:endParaRPr lang="es-MX" dirty="0"/>
          </a:p>
        </p:txBody>
      </p:sp>
      <p:pic>
        <p:nvPicPr>
          <p:cNvPr id="1030" name="Picture 6" descr="Tarjeta Madre Asus Tuf X570-plus Gaming (wi-fi) Am4 4xddr4 Atx | MiPc.com.mx">
            <a:extLst>
              <a:ext uri="{FF2B5EF4-FFF2-40B4-BE49-F238E27FC236}">
                <a16:creationId xmlns:a16="http://schemas.microsoft.com/office/drawing/2014/main" id="{1BF103E4-B332-4016-BEAF-CB48D1C7E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167" y="5599"/>
            <a:ext cx="68580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ector: angular 8">
            <a:extLst>
              <a:ext uri="{FF2B5EF4-FFF2-40B4-BE49-F238E27FC236}">
                <a16:creationId xmlns:a16="http://schemas.microsoft.com/office/drawing/2014/main" id="{1DB34500-95AA-43A1-BD04-0BD1FA8AAEDA}"/>
              </a:ext>
            </a:extLst>
          </p:cNvPr>
          <p:cNvCxnSpPr>
            <a:cxnSpLocks/>
          </p:cNvCxnSpPr>
          <p:nvPr/>
        </p:nvCxnSpPr>
        <p:spPr>
          <a:xfrm>
            <a:off x="7466001" y="4281511"/>
            <a:ext cx="1903085" cy="768794"/>
          </a:xfrm>
          <a:prstGeom prst="bentConnector3">
            <a:avLst>
              <a:gd name="adj1" fmla="val 50000"/>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C402510-00FD-4181-9F12-E9FD6DA1CE40}"/>
              </a:ext>
            </a:extLst>
          </p:cNvPr>
          <p:cNvCxnSpPr>
            <a:cxnSpLocks/>
          </p:cNvCxnSpPr>
          <p:nvPr/>
        </p:nvCxnSpPr>
        <p:spPr>
          <a:xfrm flipV="1">
            <a:off x="6104254" y="2146824"/>
            <a:ext cx="2870934" cy="220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1D49B81E-AD43-4741-B9B1-7479B5C9EEAC}"/>
              </a:ext>
            </a:extLst>
          </p:cNvPr>
          <p:cNvSpPr txBox="1"/>
          <p:nvPr/>
        </p:nvSpPr>
        <p:spPr>
          <a:xfrm>
            <a:off x="8975188" y="1777492"/>
            <a:ext cx="3216812" cy="1077218"/>
          </a:xfrm>
          <a:prstGeom prst="rect">
            <a:avLst/>
          </a:prstGeom>
          <a:noFill/>
        </p:spPr>
        <p:txBody>
          <a:bodyPr wrap="square" rtlCol="0">
            <a:spAutoFit/>
          </a:bodyPr>
          <a:lstStyle/>
          <a:p>
            <a:r>
              <a:rPr lang="es-MX" sz="3200" dirty="0" err="1"/>
              <a:t>Zocalo</a:t>
            </a:r>
            <a:r>
              <a:rPr lang="es-MX" sz="3200" dirty="0"/>
              <a:t> del procesador </a:t>
            </a:r>
          </a:p>
        </p:txBody>
      </p:sp>
      <p:cxnSp>
        <p:nvCxnSpPr>
          <p:cNvPr id="16" name="Conector: angular 15">
            <a:extLst>
              <a:ext uri="{FF2B5EF4-FFF2-40B4-BE49-F238E27FC236}">
                <a16:creationId xmlns:a16="http://schemas.microsoft.com/office/drawing/2014/main" id="{5A0E6E5C-1A91-4D9A-A4BD-131FC0714A2D}"/>
              </a:ext>
            </a:extLst>
          </p:cNvPr>
          <p:cNvCxnSpPr>
            <a:cxnSpLocks/>
          </p:cNvCxnSpPr>
          <p:nvPr/>
        </p:nvCxnSpPr>
        <p:spPr>
          <a:xfrm rot="10800000" flipV="1">
            <a:off x="2910888" y="2039815"/>
            <a:ext cx="2870934" cy="1184226"/>
          </a:xfrm>
          <a:prstGeom prst="bentConnector3">
            <a:avLst>
              <a:gd name="adj1" fmla="val 50000"/>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19F58988-8CAD-4726-B6EA-37328A2597AF}"/>
              </a:ext>
            </a:extLst>
          </p:cNvPr>
          <p:cNvSpPr txBox="1"/>
          <p:nvPr/>
        </p:nvSpPr>
        <p:spPr>
          <a:xfrm>
            <a:off x="8741314" y="818214"/>
            <a:ext cx="3450686" cy="1077218"/>
          </a:xfrm>
          <a:prstGeom prst="rect">
            <a:avLst/>
          </a:prstGeom>
          <a:noFill/>
        </p:spPr>
        <p:txBody>
          <a:bodyPr wrap="square" rtlCol="0">
            <a:spAutoFit/>
          </a:bodyPr>
          <a:lstStyle/>
          <a:p>
            <a:pPr algn="ctr"/>
            <a:r>
              <a:rPr lang="es-MX" sz="3200" dirty="0"/>
              <a:t>Ranura memoria RAM</a:t>
            </a:r>
          </a:p>
        </p:txBody>
      </p:sp>
      <p:cxnSp>
        <p:nvCxnSpPr>
          <p:cNvPr id="26" name="Conector: angular 25">
            <a:extLst>
              <a:ext uri="{FF2B5EF4-FFF2-40B4-BE49-F238E27FC236}">
                <a16:creationId xmlns:a16="http://schemas.microsoft.com/office/drawing/2014/main" id="{79B0A316-919C-40E3-9303-B788A59BE71E}"/>
              </a:ext>
            </a:extLst>
          </p:cNvPr>
          <p:cNvCxnSpPr>
            <a:cxnSpLocks/>
            <a:endCxn id="22" idx="1"/>
          </p:cNvCxnSpPr>
          <p:nvPr/>
        </p:nvCxnSpPr>
        <p:spPr>
          <a:xfrm>
            <a:off x="7284855" y="809499"/>
            <a:ext cx="1456459" cy="547324"/>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478078"/>
      </p:ext>
    </p:extLst>
  </p:cSld>
  <p:clrMapOvr>
    <a:masterClrMapping/>
  </p:clrMapOvr>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6401</TotalTime>
  <Words>1073</Words>
  <Application>Microsoft Office PowerPoint</Application>
  <PresentationFormat>Panorámica</PresentationFormat>
  <Paragraphs>141</Paragraphs>
  <Slides>23</Slides>
  <Notes>11</Notes>
  <HiddenSlides>0</HiddenSlides>
  <MMClips>3</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23</vt:i4>
      </vt:variant>
    </vt:vector>
  </HeadingPairs>
  <TitlesOfParts>
    <vt:vector size="37" baseType="lpstr">
      <vt:lpstr>1und1WebSansBlackCn</vt:lpstr>
      <vt:lpstr>Abadi Extra Light</vt:lpstr>
      <vt:lpstr>Aparajita</vt:lpstr>
      <vt:lpstr>Arial</vt:lpstr>
      <vt:lpstr>Arial Black</vt:lpstr>
      <vt:lpstr>Arial Nova Cond Light</vt:lpstr>
      <vt:lpstr>Bahnschrift Light SemiCondensed</vt:lpstr>
      <vt:lpstr>Calibri</vt:lpstr>
      <vt:lpstr>Charter</vt:lpstr>
      <vt:lpstr>Gill Sans MT</vt:lpstr>
      <vt:lpstr>Montserrat</vt:lpstr>
      <vt:lpstr>Open Sans</vt:lpstr>
      <vt:lpstr>Verdana</vt:lpstr>
      <vt:lpstr>Galería</vt:lpstr>
      <vt:lpstr>SISTEMAS OPERATIVOS OS</vt:lpstr>
      <vt:lpstr>Comunicar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OPERATIVOS</dc:title>
  <dc:creator>Luis Angel castellanos</dc:creator>
  <cp:lastModifiedBy>Luis Angel castellanos</cp:lastModifiedBy>
  <cp:revision>17</cp:revision>
  <dcterms:created xsi:type="dcterms:W3CDTF">2021-03-04T00:02:16Z</dcterms:created>
  <dcterms:modified xsi:type="dcterms:W3CDTF">2021-03-16T22:35:47Z</dcterms:modified>
</cp:coreProperties>
</file>